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 /><Relationship Id="rId2" Type="http://schemas.openxmlformats.org/package/2006/relationships/metadata/thumbnail" Target="docProps/thumbnail.jpeg" /><Relationship Id="rId1" Type="http://schemas.openxmlformats.org/officeDocument/2006/relationships/officeDocument" Target="ppt/presentation.xml" /><Relationship Id="rId4" Type="http://schemas.openxmlformats.org/officeDocument/2006/relationships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5" r:id="rId4"/>
    <p:sldId id="261" r:id="rId5"/>
    <p:sldId id="263" r:id="rId6"/>
    <p:sldId id="266" r:id="rId7"/>
    <p:sldId id="264" r:id="rId8"/>
    <p:sldId id="262" r:id="rId9"/>
    <p:sldId id="268" r:id="rId10"/>
    <p:sldId id="258" r:id="rId11"/>
    <p:sldId id="269" r:id="rId12"/>
    <p:sldId id="260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59" r:id="rId2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707" autoAdjust="0"/>
    <p:restoredTop sz="94660"/>
  </p:normalViewPr>
  <p:slideViewPr>
    <p:cSldViewPr>
      <p:cViewPr varScale="1">
        <p:scale>
          <a:sx n="84" d="100"/>
          <a:sy n="84" d="100"/>
        </p:scale>
        <p:origin x="912" y="7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slide" Target="slides/slide12.xml" /><Relationship Id="rId18" Type="http://schemas.openxmlformats.org/officeDocument/2006/relationships/slide" Target="slides/slide17.xml" /><Relationship Id="rId26" Type="http://schemas.openxmlformats.org/officeDocument/2006/relationships/slide" Target="slides/slide25.xml" /><Relationship Id="rId3" Type="http://schemas.openxmlformats.org/officeDocument/2006/relationships/slide" Target="slides/slide2.xml" /><Relationship Id="rId21" Type="http://schemas.openxmlformats.org/officeDocument/2006/relationships/slide" Target="slides/slide20.xml" /><Relationship Id="rId7" Type="http://schemas.openxmlformats.org/officeDocument/2006/relationships/slide" Target="slides/slide6.xml" /><Relationship Id="rId12" Type="http://schemas.openxmlformats.org/officeDocument/2006/relationships/slide" Target="slides/slide11.xml" /><Relationship Id="rId17" Type="http://schemas.openxmlformats.org/officeDocument/2006/relationships/slide" Target="slides/slide16.xml" /><Relationship Id="rId25" Type="http://schemas.openxmlformats.org/officeDocument/2006/relationships/slide" Target="slides/slide24.xml" /><Relationship Id="rId2" Type="http://schemas.openxmlformats.org/officeDocument/2006/relationships/slide" Target="slides/slide1.xml" /><Relationship Id="rId16" Type="http://schemas.openxmlformats.org/officeDocument/2006/relationships/slide" Target="slides/slide15.xml" /><Relationship Id="rId20" Type="http://schemas.openxmlformats.org/officeDocument/2006/relationships/slide" Target="slides/slide19.xml" /><Relationship Id="rId29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slide" Target="slides/slide10.xml" /><Relationship Id="rId24" Type="http://schemas.openxmlformats.org/officeDocument/2006/relationships/slide" Target="slides/slide23.xml" /><Relationship Id="rId32" Type="http://schemas.openxmlformats.org/officeDocument/2006/relationships/tableStyles" Target="tableStyles.xml" /><Relationship Id="rId5" Type="http://schemas.openxmlformats.org/officeDocument/2006/relationships/slide" Target="slides/slide4.xml" /><Relationship Id="rId15" Type="http://schemas.openxmlformats.org/officeDocument/2006/relationships/slide" Target="slides/slide14.xml" /><Relationship Id="rId23" Type="http://schemas.openxmlformats.org/officeDocument/2006/relationships/slide" Target="slides/slide22.xml" /><Relationship Id="rId28" Type="http://schemas.openxmlformats.org/officeDocument/2006/relationships/slide" Target="slides/slide27.xml" /><Relationship Id="rId10" Type="http://schemas.openxmlformats.org/officeDocument/2006/relationships/slide" Target="slides/slide9.xml" /><Relationship Id="rId19" Type="http://schemas.openxmlformats.org/officeDocument/2006/relationships/slide" Target="slides/slide18.xml" /><Relationship Id="rId31" Type="http://schemas.openxmlformats.org/officeDocument/2006/relationships/theme" Target="theme/theme1.xml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slide" Target="slides/slide13.xml" /><Relationship Id="rId22" Type="http://schemas.openxmlformats.org/officeDocument/2006/relationships/slide" Target="slides/slide21.xml" /><Relationship Id="rId27" Type="http://schemas.openxmlformats.org/officeDocument/2006/relationships/slide" Target="slides/slide26.xml" /><Relationship Id="rId30" Type="http://schemas.openxmlformats.org/officeDocument/2006/relationships/viewProps" Target="viewProps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0945C-3E43-422E-9021-2381F9EEE36F}" type="datetimeFigureOut">
              <a:rPr lang="en-IN" smtClean="0"/>
              <a:t>21-08-2025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7E397-6744-4A22-95F6-226BC0FBF68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798137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0945C-3E43-422E-9021-2381F9EEE36F}" type="datetimeFigureOut">
              <a:rPr lang="en-IN" smtClean="0"/>
              <a:t>21-08-2025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7E397-6744-4A22-95F6-226BC0FBF68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863942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0945C-3E43-422E-9021-2381F9EEE36F}" type="datetimeFigureOut">
              <a:rPr lang="en-IN" smtClean="0"/>
              <a:t>21-08-2025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7E397-6744-4A22-95F6-226BC0FBF68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834848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0945C-3E43-422E-9021-2381F9EEE36F}" type="datetimeFigureOut">
              <a:rPr lang="en-IN" smtClean="0"/>
              <a:t>21-08-2025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7E397-6744-4A22-95F6-226BC0FBF68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252040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0945C-3E43-422E-9021-2381F9EEE36F}" type="datetimeFigureOut">
              <a:rPr lang="en-IN" smtClean="0"/>
              <a:t>21-08-2025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7E397-6744-4A22-95F6-226BC0FBF68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111147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0945C-3E43-422E-9021-2381F9EEE36F}" type="datetimeFigureOut">
              <a:rPr lang="en-IN" smtClean="0"/>
              <a:t>21-08-2025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7E397-6744-4A22-95F6-226BC0FBF68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269145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0945C-3E43-422E-9021-2381F9EEE36F}" type="datetimeFigureOut">
              <a:rPr lang="en-IN" smtClean="0"/>
              <a:t>21-08-2025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7E397-6744-4A22-95F6-226BC0FBF68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626708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0945C-3E43-422E-9021-2381F9EEE36F}" type="datetimeFigureOut">
              <a:rPr lang="en-IN" smtClean="0"/>
              <a:t>21-08-2025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7E397-6744-4A22-95F6-226BC0FBF68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140132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0945C-3E43-422E-9021-2381F9EEE36F}" type="datetimeFigureOut">
              <a:rPr lang="en-IN" smtClean="0"/>
              <a:t>21-08-2025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7E397-6744-4A22-95F6-226BC0FBF68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932087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0945C-3E43-422E-9021-2381F9EEE36F}" type="datetimeFigureOut">
              <a:rPr lang="en-IN" smtClean="0"/>
              <a:t>21-08-2025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7E397-6744-4A22-95F6-226BC0FBF68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814376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0945C-3E43-422E-9021-2381F9EEE36F}" type="datetimeFigureOut">
              <a:rPr lang="en-IN" smtClean="0"/>
              <a:t>21-08-2025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7E397-6744-4A22-95F6-226BC0FBF68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519790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60945C-3E43-422E-9021-2381F9EEE36F}" type="datetimeFigureOut">
              <a:rPr lang="en-IN" smtClean="0"/>
              <a:t>21-08-2025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F7E397-6744-4A22-95F6-226BC0FBF68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217404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 /><Relationship Id="rId2" Type="http://schemas.openxmlformats.org/officeDocument/2006/relationships/image" Target="../media/image1.jpg" /><Relationship Id="rId1" Type="http://schemas.openxmlformats.org/officeDocument/2006/relationships/slideLayout" Target="../slideLayouts/slideLayout1.xml" /><Relationship Id="rId4" Type="http://schemas.openxmlformats.org/officeDocument/2006/relationships/image" Target="../media/image3.png" 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 /><Relationship Id="rId1" Type="http://schemas.openxmlformats.org/officeDocument/2006/relationships/slideLayout" Target="../slideLayouts/slideLayout2.xml" 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 /><Relationship Id="rId2" Type="http://schemas.openxmlformats.org/officeDocument/2006/relationships/image" Target="../media/image4.jpeg" /><Relationship Id="rId1" Type="http://schemas.openxmlformats.org/officeDocument/2006/relationships/slideLayout" Target="../slideLayouts/slideLayout2.xml" 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 /><Relationship Id="rId1" Type="http://schemas.openxmlformats.org/officeDocument/2006/relationships/slideLayout" Target="../slideLayouts/slideLayout2.xml" 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 /><Relationship Id="rId1" Type="http://schemas.openxmlformats.org/officeDocument/2006/relationships/slideLayout" Target="../slideLayouts/slideLayout2.xml" 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 /><Relationship Id="rId2" Type="http://schemas.openxmlformats.org/officeDocument/2006/relationships/image" Target="../media/image4.jpeg" /><Relationship Id="rId1" Type="http://schemas.openxmlformats.org/officeDocument/2006/relationships/slideLayout" Target="../slideLayouts/slideLayout2.xml" 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 /><Relationship Id="rId2" Type="http://schemas.openxmlformats.org/officeDocument/2006/relationships/image" Target="../media/image4.jpeg" /><Relationship Id="rId1" Type="http://schemas.openxmlformats.org/officeDocument/2006/relationships/slideLayout" Target="../slideLayouts/slideLayout2.xml" 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 /><Relationship Id="rId2" Type="http://schemas.openxmlformats.org/officeDocument/2006/relationships/image" Target="../media/image4.jpeg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12.png" 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 /><Relationship Id="rId2" Type="http://schemas.openxmlformats.org/officeDocument/2006/relationships/image" Target="../media/image4.jpeg" /><Relationship Id="rId1" Type="http://schemas.openxmlformats.org/officeDocument/2006/relationships/slideLayout" Target="../slideLayouts/slideLayout2.xml" 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 /><Relationship Id="rId2" Type="http://schemas.openxmlformats.org/officeDocument/2006/relationships/image" Target="../media/image4.jpeg" /><Relationship Id="rId1" Type="http://schemas.openxmlformats.org/officeDocument/2006/relationships/slideLayout" Target="../slideLayouts/slideLayout2.xml" 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 /><Relationship Id="rId2" Type="http://schemas.openxmlformats.org/officeDocument/2006/relationships/image" Target="../media/image4.jpeg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16.png" 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 /><Relationship Id="rId1" Type="http://schemas.openxmlformats.org/officeDocument/2006/relationships/slideLayout" Target="../slideLayouts/slideLayout2.xml" 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 /><Relationship Id="rId2" Type="http://schemas.openxmlformats.org/officeDocument/2006/relationships/image" Target="../media/image4.jpeg" /><Relationship Id="rId1" Type="http://schemas.openxmlformats.org/officeDocument/2006/relationships/slideLayout" Target="../slideLayouts/slideLayout2.xml" 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 /><Relationship Id="rId2" Type="http://schemas.openxmlformats.org/officeDocument/2006/relationships/image" Target="../media/image4.jpeg" /><Relationship Id="rId1" Type="http://schemas.openxmlformats.org/officeDocument/2006/relationships/slideLayout" Target="../slideLayouts/slideLayout2.xml" 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 /><Relationship Id="rId2" Type="http://schemas.openxmlformats.org/officeDocument/2006/relationships/image" Target="../media/image4.jpeg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20.png" 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 /><Relationship Id="rId2" Type="http://schemas.openxmlformats.org/officeDocument/2006/relationships/image" Target="../media/image4.jpeg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22.png" 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 /><Relationship Id="rId2" Type="http://schemas.openxmlformats.org/officeDocument/2006/relationships/image" Target="../media/image4.jpeg" /><Relationship Id="rId1" Type="http://schemas.openxmlformats.org/officeDocument/2006/relationships/slideLayout" Target="../slideLayouts/slideLayout2.xml" 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 /><Relationship Id="rId2" Type="http://schemas.openxmlformats.org/officeDocument/2006/relationships/image" Target="../media/image4.jpeg" /><Relationship Id="rId1" Type="http://schemas.openxmlformats.org/officeDocument/2006/relationships/slideLayout" Target="../slideLayouts/slideLayout2.xml" 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 /><Relationship Id="rId1" Type="http://schemas.openxmlformats.org/officeDocument/2006/relationships/slideLayout" Target="../slideLayouts/slideLayout2.xml" 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" Target="slide27.xml" /><Relationship Id="rId2" Type="http://schemas.openxmlformats.org/officeDocument/2006/relationships/hyperlink" Target="https://docs.aws.amazon.com/vpn/latest/clientvpn-admin/what-is.html" TargetMode="External" /><Relationship Id="rId1" Type="http://schemas.openxmlformats.org/officeDocument/2006/relationships/slideLayout" Target="../slideLayouts/slideLayout2.xml" /><Relationship Id="rId5" Type="http://schemas.openxmlformats.org/officeDocument/2006/relationships/image" Target="../media/image4.jpeg" /><Relationship Id="rId4" Type="http://schemas.openxmlformats.org/officeDocument/2006/relationships/hyperlink" Target="https://docs.aws.amazon.com/vpn/latest/clientvpn-admin/cvpn-getting-started.html" TargetMode="External" 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 /><Relationship Id="rId1" Type="http://schemas.openxmlformats.org/officeDocument/2006/relationships/slideLayout" Target="../slideLayouts/slideLayout7.xml" 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 /><Relationship Id="rId1" Type="http://schemas.openxmlformats.org/officeDocument/2006/relationships/slideLayout" Target="../slideLayouts/slideLayout2.xml" 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 /><Relationship Id="rId2" Type="http://schemas.openxmlformats.org/officeDocument/2006/relationships/image" Target="../media/image4.jpeg" /><Relationship Id="rId1" Type="http://schemas.openxmlformats.org/officeDocument/2006/relationships/slideLayout" Target="../slideLayouts/slideLayout2.xml" 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 /><Relationship Id="rId2" Type="http://schemas.openxmlformats.org/officeDocument/2006/relationships/image" Target="../media/image4.jpeg" /><Relationship Id="rId1" Type="http://schemas.openxmlformats.org/officeDocument/2006/relationships/slideLayout" Target="../slideLayouts/slideLayout7.xml" 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 /><Relationship Id="rId1" Type="http://schemas.openxmlformats.org/officeDocument/2006/relationships/slideLayout" Target="../slideLayouts/slideLayout2.xml" 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 /><Relationship Id="rId1" Type="http://schemas.openxmlformats.org/officeDocument/2006/relationships/slideLayout" Target="../slideLayouts/slideLayout2.xml" 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 /><Relationship Id="rId2" Type="http://schemas.openxmlformats.org/officeDocument/2006/relationships/image" Target="../media/image4.jpeg" /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1000" r="-2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Delay 9"/>
          <p:cNvSpPr/>
          <p:nvPr/>
        </p:nvSpPr>
        <p:spPr>
          <a:xfrm rot="10800000">
            <a:off x="2699792" y="0"/>
            <a:ext cx="6444208" cy="6858000"/>
          </a:xfrm>
          <a:prstGeom prst="flowChartDelay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2" name="Rectangle 11"/>
          <p:cNvSpPr/>
          <p:nvPr/>
        </p:nvSpPr>
        <p:spPr>
          <a:xfrm>
            <a:off x="4572000" y="1268760"/>
            <a:ext cx="3384376" cy="720080"/>
          </a:xfrm>
          <a:prstGeom prst="rect">
            <a:avLst/>
          </a:prstGeom>
          <a:solidFill>
            <a:schemeClr val="bg1"/>
          </a:solidFill>
          <a:ln>
            <a:solidFill>
              <a:srgbClr val="00206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b="1" dirty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latin typeface="Arial Rounded MT Bold" pitchFamily="34" charset="0"/>
              </a:rPr>
              <a:t>CASE STUDY</a:t>
            </a:r>
          </a:p>
        </p:txBody>
      </p:sp>
      <p:sp>
        <p:nvSpPr>
          <p:cNvPr id="14" name="Flowchart: Alternate Process 13"/>
          <p:cNvSpPr/>
          <p:nvPr/>
        </p:nvSpPr>
        <p:spPr>
          <a:xfrm>
            <a:off x="3331975" y="2420888"/>
            <a:ext cx="5488948" cy="1202381"/>
          </a:xfrm>
          <a:prstGeom prst="flowChartAlternateProcess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r>
              <a:rPr lang="en-US" sz="2000" b="1" dirty="0">
                <a:ea typeface="+mn-lt"/>
                <a:cs typeface="+mn-lt"/>
              </a:rPr>
              <a:t>Implementing a Robust VPN Solution for Secure</a:t>
            </a:r>
            <a:endParaRPr lang="en-US" b="1" dirty="0" err="1">
              <a:ea typeface="+mn-lt"/>
              <a:cs typeface="+mn-lt"/>
            </a:endParaRPr>
          </a:p>
          <a:p>
            <a:r>
              <a:rPr lang="en-US" sz="2000" b="1" dirty="0">
                <a:ea typeface="+mn-lt"/>
                <a:cs typeface="+mn-lt"/>
              </a:rPr>
              <a:t> Remote Access to Cloud Resources</a:t>
            </a:r>
            <a:endParaRPr lang="en-US" b="1" dirty="0">
              <a:ea typeface="Calibri"/>
              <a:cs typeface="Calibri"/>
            </a:endParaRPr>
          </a:p>
        </p:txBody>
      </p:sp>
      <p:sp>
        <p:nvSpPr>
          <p:cNvPr id="15" name="Flowchart: Alternate Process 14"/>
          <p:cNvSpPr/>
          <p:nvPr/>
        </p:nvSpPr>
        <p:spPr>
          <a:xfrm>
            <a:off x="5076056" y="3977620"/>
            <a:ext cx="3744867" cy="2426246"/>
          </a:xfrm>
          <a:prstGeom prst="flowChartAlternateProcess">
            <a:avLst/>
          </a:prstGeom>
          <a:ln>
            <a:solidFill>
              <a:srgbClr val="00206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400" b="1" dirty="0">
              <a:solidFill>
                <a:schemeClr val="tx1"/>
              </a:solidFill>
            </a:endParaRPr>
          </a:p>
          <a:p>
            <a:pPr algn="ctr"/>
            <a:endParaRPr lang="en-IN" dirty="0">
              <a:solidFill>
                <a:schemeClr val="tx1"/>
              </a:solidFill>
            </a:endParaRPr>
          </a:p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1026" name="Picture 2" descr="https://lh7-rt.googleusercontent.com/docsz/AD_4nXfBgflQTHLTzyajprUcNCOm0sYoujuL0zHvgvkMJAg6UQZZEn3pmgF8UvpSGRPwX_zvQSOTPrmcUcn69-ypDZwgOOEOy4i3uxFparw-dNkx1GfSmGCX0XxFaHaDskk9Vc9fxqnGYH9ANw_CJu3LBeGhRhOzLWY28SZVOXb_AlR-PjuM-hdzIQ?key=sBeFI9N0vz4vHfD_CBa7w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8714" y="4745984"/>
            <a:ext cx="1233264" cy="1188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lh7-rt.googleusercontent.com/docsz/AD_4nXfNLjIb1oMupJLY6HDoCBywKhZqOBLywAnNxXzkmMIqFD5mZoJxfAQhCWBoelQkiQBx8PU84G-Sc-80VX-Dk0yrea-CCIHlcTbwFAAzu8yQoW_WXBnlDYGYrF77Q4vkQ0y1zYV-EERzBiWXPCowUhHLQ2MKhSHS0MQZbzN4a3v2h_rqOJrKMw?key=G7rkVQsJCYLOMyAR4YU9Uw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0163" y="30063"/>
            <a:ext cx="1293837" cy="806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E17D5E8-9E9F-514D-F44B-52A67EB5ABA9}"/>
              </a:ext>
            </a:extLst>
          </p:cNvPr>
          <p:cNvSpPr txBox="1"/>
          <p:nvPr/>
        </p:nvSpPr>
        <p:spPr>
          <a:xfrm>
            <a:off x="5266720" y="3989056"/>
            <a:ext cx="2088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Presented By.</a:t>
            </a:r>
            <a:endParaRPr lang="en-IN" b="1" u="sng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BE1D14-8C7D-436A-FE14-4E898081366B}"/>
              </a:ext>
            </a:extLst>
          </p:cNvPr>
          <p:cNvSpPr txBox="1"/>
          <p:nvPr/>
        </p:nvSpPr>
        <p:spPr>
          <a:xfrm>
            <a:off x="5266720" y="4509120"/>
            <a:ext cx="3553752" cy="135421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b="1" dirty="0"/>
              <a:t> </a:t>
            </a:r>
            <a:r>
              <a:rPr lang="en-US" b="1" u="sng" dirty="0"/>
              <a:t>Name</a:t>
            </a:r>
            <a:r>
              <a:rPr lang="en-US" dirty="0"/>
              <a:t>		</a:t>
            </a:r>
            <a:r>
              <a:rPr lang="en-US" b="1" u="sng" dirty="0"/>
              <a:t>Registration No.</a:t>
            </a:r>
          </a:p>
          <a:p>
            <a:r>
              <a:rPr lang="en-US" sz="1600" b="1" dirty="0"/>
              <a:t>1. Ankit Kumar                   2241016052</a:t>
            </a:r>
            <a:endParaRPr lang="en-US" sz="1600" b="1" dirty="0">
              <a:ea typeface="Calibri"/>
              <a:cs typeface="Calibri"/>
            </a:endParaRPr>
          </a:p>
          <a:p>
            <a:r>
              <a:rPr lang="en-US" sz="1600" b="1" dirty="0">
                <a:ea typeface="Calibri"/>
                <a:cs typeface="Calibri"/>
              </a:rPr>
              <a:t>Panda</a:t>
            </a:r>
          </a:p>
          <a:p>
            <a:r>
              <a:rPr lang="en-US" sz="1600" b="1" dirty="0"/>
              <a:t>2. Piyush Kumar Sahoo    2241019096</a:t>
            </a:r>
            <a:endParaRPr lang="en-US" sz="1600" b="1" dirty="0">
              <a:ea typeface="Calibri"/>
              <a:cs typeface="Calibri"/>
            </a:endParaRPr>
          </a:p>
          <a:p>
            <a:r>
              <a:rPr lang="en-US" sz="1600" b="1" dirty="0"/>
              <a:t>3. Barun Kumar Rout        2241018145</a:t>
            </a:r>
            <a:endParaRPr lang="en-US" sz="1600" b="1" dirty="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138398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043608" cy="6858000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284C361-40BA-2ECF-AA00-9E54804187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9712" y="274638"/>
            <a:ext cx="6552728" cy="1143000"/>
          </a:xfrm>
        </p:spPr>
        <p:txBody>
          <a:bodyPr>
            <a:normAutofit/>
          </a:bodyPr>
          <a:lstStyle/>
          <a:p>
            <a:r>
              <a:rPr lang="en-IN" sz="3200" dirty="0">
                <a:latin typeface="Arial Rounded MT Bold" pitchFamily="34" charset="0"/>
              </a:rPr>
              <a:t>SOLUTION DEVELOPMENT</a:t>
            </a:r>
            <a:endParaRPr lang="en-IN" sz="3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753BE2-9DC0-2C2E-ACB8-0441F85C3311}"/>
              </a:ext>
            </a:extLst>
          </p:cNvPr>
          <p:cNvSpPr txBox="1"/>
          <p:nvPr/>
        </p:nvSpPr>
        <p:spPr>
          <a:xfrm>
            <a:off x="1259632" y="1484784"/>
            <a:ext cx="7884368" cy="458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/>
              <a:t>Point-to-Site VPN Architecture:</a:t>
            </a:r>
          </a:p>
          <a:p>
            <a:r>
              <a:rPr lang="en-IN" sz="2000" b="1" dirty="0"/>
              <a:t>Use Case: </a:t>
            </a:r>
          </a:p>
          <a:p>
            <a:r>
              <a:rPr lang="en-IN" sz="2400" dirty="0"/>
              <a:t>Individual employees working remotely.</a:t>
            </a:r>
          </a:p>
          <a:p>
            <a:endParaRPr lang="en-IN" dirty="0"/>
          </a:p>
          <a:p>
            <a:r>
              <a:rPr lang="en-IN" sz="2000" b="1" dirty="0"/>
              <a:t>How it works: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User installs VPN client on laptop/phone.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Client authenticates via certificate / username-password + MFA.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Secure tunnel established directly to Cloud VPN gateway.</a:t>
            </a:r>
          </a:p>
          <a:p>
            <a:endParaRPr lang="en-IN" dirty="0"/>
          </a:p>
          <a:p>
            <a:r>
              <a:rPr lang="en-IN" sz="2000" b="1" dirty="0"/>
              <a:t>Advantages: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Flexible – works from anywhere.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Best for small teams or remote users.</a:t>
            </a:r>
          </a:p>
        </p:txBody>
      </p:sp>
    </p:spTree>
    <p:extLst>
      <p:ext uri="{BB962C8B-B14F-4D97-AF65-F5344CB8AC3E}">
        <p14:creationId xmlns:p14="http://schemas.microsoft.com/office/powerpoint/2010/main" val="36782772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BFE1CE-7B02-5D69-C308-D4B084BCBF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6719E1E-817E-EE7D-13DD-925AD901BEC5}"/>
              </a:ext>
            </a:extLst>
          </p:cNvPr>
          <p:cNvSpPr/>
          <p:nvPr/>
        </p:nvSpPr>
        <p:spPr>
          <a:xfrm>
            <a:off x="0" y="0"/>
            <a:ext cx="1043608" cy="6858000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9A388FF-B084-8C03-085E-66422DE92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9712" y="274638"/>
            <a:ext cx="6552728" cy="1143000"/>
          </a:xfrm>
        </p:spPr>
        <p:txBody>
          <a:bodyPr>
            <a:normAutofit/>
          </a:bodyPr>
          <a:lstStyle/>
          <a:p>
            <a:r>
              <a:rPr lang="en-IN" sz="3200" dirty="0">
                <a:latin typeface="Arial Rounded MT Bold" pitchFamily="34" charset="0"/>
              </a:rPr>
              <a:t>SOLUTION DEVELOPMENT</a:t>
            </a:r>
            <a:endParaRPr lang="en-IN" sz="3200" dirty="0"/>
          </a:p>
        </p:txBody>
      </p:sp>
      <p:pic>
        <p:nvPicPr>
          <p:cNvPr id="3" name="Picture 2" descr="A screenshot of a computer">
            <a:extLst>
              <a:ext uri="{FF2B5EF4-FFF2-40B4-BE49-F238E27FC236}">
                <a16:creationId xmlns:a16="http://schemas.microsoft.com/office/drawing/2014/main" id="{19C11587-4370-4EC7-DE55-008F35EDDF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1624012"/>
            <a:ext cx="7128792" cy="43252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E5FAA2B-0E38-5558-C2AF-D14031633D7B}"/>
              </a:ext>
            </a:extLst>
          </p:cNvPr>
          <p:cNvSpPr txBox="1"/>
          <p:nvPr/>
        </p:nvSpPr>
        <p:spPr>
          <a:xfrm>
            <a:off x="1556426" y="5949280"/>
            <a:ext cx="69847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Fig : </a:t>
            </a:r>
            <a:r>
              <a:rPr lang="en-US" b="1" dirty="0"/>
              <a:t>Point-To-Site </a:t>
            </a:r>
            <a:r>
              <a:rPr lang="en-US" b="1"/>
              <a:t>VPN Architecture</a:t>
            </a:r>
            <a:r>
              <a:rPr lang="en-US"/>
              <a:t>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873802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7624" y="-243408"/>
            <a:ext cx="7499176" cy="1143000"/>
          </a:xfrm>
        </p:spPr>
        <p:txBody>
          <a:bodyPr>
            <a:normAutofit/>
          </a:bodyPr>
          <a:lstStyle/>
          <a:p>
            <a:r>
              <a:rPr lang="en-IN" sz="3200" dirty="0">
                <a:latin typeface="Arial Rounded MT Bold" pitchFamily="34" charset="0"/>
              </a:rPr>
              <a:t>SOLUTION DEVELOPMENT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043608" cy="6858000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62CD42-9EDE-083C-7346-C6634C95C5BA}"/>
              </a:ext>
            </a:extLst>
          </p:cNvPr>
          <p:cNvSpPr txBox="1"/>
          <p:nvPr/>
        </p:nvSpPr>
        <p:spPr>
          <a:xfrm>
            <a:off x="1189873" y="692696"/>
            <a:ext cx="7272808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/>
              <a:t>Authentication &amp; Key Management : </a:t>
            </a:r>
          </a:p>
          <a:p>
            <a:r>
              <a:rPr lang="en-IN" sz="2000" b="1" dirty="0"/>
              <a:t>Key Exchange (TLS Handshake):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Uses OpenVPN (TLS/SSL) for secure </a:t>
            </a:r>
            <a:r>
              <a:rPr lang="en-IN" sz="2400" dirty="0" err="1"/>
              <a:t>tunneling</a:t>
            </a:r>
            <a:r>
              <a:rPr lang="en-IN" sz="24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Diffie–Hellman ensures unique keys per session.</a:t>
            </a:r>
            <a:endParaRPr lang="en-IN" sz="2400" dirty="0"/>
          </a:p>
          <a:p>
            <a:endParaRPr lang="en-IN" sz="2400" dirty="0"/>
          </a:p>
          <a:p>
            <a:r>
              <a:rPr lang="en-IN" sz="2000" b="1" dirty="0"/>
              <a:t>Authentication Mechanisms: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Using Digital Certificates: Each client and server has its own certificate issued by a trusted CA.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Certificates validate identities.</a:t>
            </a:r>
          </a:p>
          <a:p>
            <a:endParaRPr lang="en-IN" sz="2400" dirty="0"/>
          </a:p>
          <a:p>
            <a:r>
              <a:rPr lang="en-IN" sz="2000" b="1" dirty="0"/>
              <a:t>Multi-Factor Authentication Integration Session Security: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Perfect Forward Secrecy (PFS) ensures new keys per session(Uses Diffie–Hellman).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Even if one session key is compromised, past/future sessions remain safe.</a:t>
            </a:r>
          </a:p>
        </p:txBody>
      </p:sp>
    </p:spTree>
    <p:extLst>
      <p:ext uri="{BB962C8B-B14F-4D97-AF65-F5344CB8AC3E}">
        <p14:creationId xmlns:p14="http://schemas.microsoft.com/office/powerpoint/2010/main" val="22632201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4BC247-727E-395A-B3C1-6614E369D5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6610D-E03B-A117-B698-3D2F04548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7624" y="-243408"/>
            <a:ext cx="7499176" cy="1143000"/>
          </a:xfrm>
        </p:spPr>
        <p:txBody>
          <a:bodyPr>
            <a:normAutofit/>
          </a:bodyPr>
          <a:lstStyle/>
          <a:p>
            <a:r>
              <a:rPr lang="en-IN" sz="3200" dirty="0">
                <a:latin typeface="Arial Rounded MT Bold" pitchFamily="34" charset="0"/>
              </a:rPr>
              <a:t>IMPLEMENTATION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35A5476-F2AB-B599-1CAC-F681A7CAA6AD}"/>
              </a:ext>
            </a:extLst>
          </p:cNvPr>
          <p:cNvSpPr/>
          <p:nvPr/>
        </p:nvSpPr>
        <p:spPr>
          <a:xfrm>
            <a:off x="0" y="0"/>
            <a:ext cx="1043608" cy="6858000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F4FA4F-474E-3778-BEC1-C82127F83A8E}"/>
              </a:ext>
            </a:extLst>
          </p:cNvPr>
          <p:cNvSpPr txBox="1"/>
          <p:nvPr/>
        </p:nvSpPr>
        <p:spPr>
          <a:xfrm>
            <a:off x="1331640" y="1196752"/>
            <a:ext cx="7283152" cy="6863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Step 1: Set Up VPC, Subnets, and Route Tables.</a:t>
            </a:r>
          </a:p>
          <a:p>
            <a:r>
              <a:rPr lang="en-US" dirty="0"/>
              <a:t>VPC (VPN): (</a:t>
            </a:r>
            <a:r>
              <a:rPr lang="en-IN" dirty="0"/>
              <a:t>10.0.0.0/16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b="1" dirty="0"/>
              <a:t>Creating Subnets:-</a:t>
            </a:r>
          </a:p>
          <a:p>
            <a:r>
              <a:rPr lang="en-IN" dirty="0"/>
              <a:t>Public Subnet (PUB): 10.0.1.0/24</a:t>
            </a:r>
          </a:p>
          <a:p>
            <a:r>
              <a:rPr lang="en-IN" dirty="0"/>
              <a:t>Private Subnet (PVT): 10.0.2.0/24</a:t>
            </a:r>
          </a:p>
          <a:p>
            <a:endParaRPr lang="en-IN" dirty="0"/>
          </a:p>
          <a:p>
            <a:r>
              <a:rPr lang="en-IN" b="1" dirty="0"/>
              <a:t>Creating Internet Gateway:-</a:t>
            </a:r>
          </a:p>
          <a:p>
            <a:r>
              <a:rPr lang="en-IN" dirty="0"/>
              <a:t>Internet Gateway (IGW): VPN-IGW</a:t>
            </a:r>
          </a:p>
          <a:p>
            <a:endParaRPr lang="en-IN" dirty="0"/>
          </a:p>
          <a:p>
            <a:r>
              <a:rPr lang="en-IN" b="1" dirty="0"/>
              <a:t>Creating Route Table:-</a:t>
            </a:r>
          </a:p>
          <a:p>
            <a:r>
              <a:rPr lang="en-IN" dirty="0"/>
              <a:t>Public Route Table (PUB-RT)</a:t>
            </a:r>
          </a:p>
          <a:p>
            <a:r>
              <a:rPr lang="en-IN" dirty="0"/>
              <a:t>Private Route Table (PVT-RT)</a:t>
            </a:r>
          </a:p>
          <a:p>
            <a:endParaRPr lang="en-IN" dirty="0"/>
          </a:p>
          <a:p>
            <a:r>
              <a:rPr lang="en-IN" b="1" dirty="0"/>
              <a:t>Creating Associations:-</a:t>
            </a:r>
          </a:p>
          <a:p>
            <a:r>
              <a:rPr lang="en-US" dirty="0"/>
              <a:t>Associate IGW and PUB-RT with the PUB subnet</a:t>
            </a:r>
          </a:p>
          <a:p>
            <a:r>
              <a:rPr lang="en-US" dirty="0"/>
              <a:t>Associate PVT-RT with the PVT subnet</a:t>
            </a:r>
          </a:p>
          <a:p>
            <a:endParaRPr lang="en-US" dirty="0"/>
          </a:p>
          <a:p>
            <a:endParaRPr lang="en-IN" sz="2000" dirty="0"/>
          </a:p>
          <a:p>
            <a:endParaRPr lang="en-US" sz="2400" dirty="0"/>
          </a:p>
          <a:p>
            <a:endParaRPr lang="en-US" sz="2400" b="1" dirty="0"/>
          </a:p>
          <a:p>
            <a:endParaRPr lang="en-US" sz="2400" b="1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55977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A2F0D3-A26A-DADA-B1CB-11B262598F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6E7716-3790-94A6-AFCD-FE84850D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7624" y="-243408"/>
            <a:ext cx="7499176" cy="1143000"/>
          </a:xfrm>
        </p:spPr>
        <p:txBody>
          <a:bodyPr>
            <a:normAutofit/>
          </a:bodyPr>
          <a:lstStyle/>
          <a:p>
            <a:r>
              <a:rPr lang="en-IN" sz="3200" dirty="0">
                <a:latin typeface="Arial Rounded MT Bold" pitchFamily="34" charset="0"/>
              </a:rPr>
              <a:t>IMPLEMENTATION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713AA33-3DBE-92D8-A5A0-53B8E2040A8E}"/>
              </a:ext>
            </a:extLst>
          </p:cNvPr>
          <p:cNvSpPr/>
          <p:nvPr/>
        </p:nvSpPr>
        <p:spPr>
          <a:xfrm>
            <a:off x="0" y="0"/>
            <a:ext cx="1043608" cy="6858000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E5E9B4-6F99-BDF5-F869-7B52716F6C90}"/>
              </a:ext>
            </a:extLst>
          </p:cNvPr>
          <p:cNvSpPr txBox="1"/>
          <p:nvPr/>
        </p:nvSpPr>
        <p:spPr>
          <a:xfrm>
            <a:off x="1331640" y="1196752"/>
            <a:ext cx="749917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Step 2: Launch OpenVPN Server</a:t>
            </a:r>
          </a:p>
          <a:p>
            <a:r>
              <a:rPr lang="en-US" dirty="0"/>
              <a:t>Launch an EC2 instance named “OPENVPN” using the OpenVPN AMI.</a:t>
            </a:r>
          </a:p>
          <a:p>
            <a:endParaRPr lang="en-US" sz="2400" b="1" dirty="0"/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0A26D0C-43B5-E3D4-5E9C-C532C8E966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1924" y="1988840"/>
            <a:ext cx="7084876" cy="3600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A3B6CB4-99A5-9CAE-5231-395C720F9C48}"/>
              </a:ext>
            </a:extLst>
          </p:cNvPr>
          <p:cNvSpPr txBox="1"/>
          <p:nvPr/>
        </p:nvSpPr>
        <p:spPr>
          <a:xfrm>
            <a:off x="1547664" y="5805264"/>
            <a:ext cx="72831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Set a password for the OpenVPN Admin UI and Client UI.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Copy the Admin UI and Client UI.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848662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69BB98-4B00-383C-A4FE-A631DF9C6E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9F8E4A-44AD-A75D-91A9-146CFD7E55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7624" y="-243408"/>
            <a:ext cx="7499176" cy="1143000"/>
          </a:xfrm>
        </p:spPr>
        <p:txBody>
          <a:bodyPr>
            <a:normAutofit/>
          </a:bodyPr>
          <a:lstStyle/>
          <a:p>
            <a:r>
              <a:rPr lang="en-IN" sz="3200" dirty="0">
                <a:latin typeface="Arial Rounded MT Bold" pitchFamily="34" charset="0"/>
              </a:rPr>
              <a:t>IMPLEMENTATION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5E643A9-62A4-9E14-64E5-0CE984D9DA39}"/>
              </a:ext>
            </a:extLst>
          </p:cNvPr>
          <p:cNvSpPr/>
          <p:nvPr/>
        </p:nvSpPr>
        <p:spPr>
          <a:xfrm>
            <a:off x="0" y="0"/>
            <a:ext cx="1043608" cy="6858000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4B4919-5D25-AB89-655C-6315C63CE093}"/>
              </a:ext>
            </a:extLst>
          </p:cNvPr>
          <p:cNvSpPr txBox="1"/>
          <p:nvPr/>
        </p:nvSpPr>
        <p:spPr>
          <a:xfrm>
            <a:off x="1403648" y="920192"/>
            <a:ext cx="749917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Step 2: Launch OpenVPN Server</a:t>
            </a:r>
          </a:p>
          <a:p>
            <a:endParaRPr lang="en-US" dirty="0"/>
          </a:p>
          <a:p>
            <a:endParaRPr lang="en-US" sz="2400" b="1" dirty="0"/>
          </a:p>
        </p:txBody>
      </p:sp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4FFD195-910A-B363-42F1-F280E77528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630" y="1556792"/>
            <a:ext cx="7900370" cy="4443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7357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9E4BC3-11D9-C7DF-336A-6FFF5B65A0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8EA31B-1F12-2100-76D3-FFB3ED321A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7624" y="-243408"/>
            <a:ext cx="7499176" cy="1143000"/>
          </a:xfrm>
        </p:spPr>
        <p:txBody>
          <a:bodyPr>
            <a:normAutofit/>
          </a:bodyPr>
          <a:lstStyle/>
          <a:p>
            <a:r>
              <a:rPr lang="en-IN" sz="3200" dirty="0">
                <a:latin typeface="Arial Rounded MT Bold" pitchFamily="34" charset="0"/>
              </a:rPr>
              <a:t>IMPLEMENTATION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69E5E7B-B52E-C16E-3ABD-E1EAA12C77B2}"/>
              </a:ext>
            </a:extLst>
          </p:cNvPr>
          <p:cNvSpPr/>
          <p:nvPr/>
        </p:nvSpPr>
        <p:spPr>
          <a:xfrm>
            <a:off x="0" y="0"/>
            <a:ext cx="1043608" cy="6858000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E3D101-0AB5-EE68-CDF9-9FC1722D5409}"/>
              </a:ext>
            </a:extLst>
          </p:cNvPr>
          <p:cNvSpPr txBox="1"/>
          <p:nvPr/>
        </p:nvSpPr>
        <p:spPr>
          <a:xfrm>
            <a:off x="1403648" y="920192"/>
            <a:ext cx="7499176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Step 3: Connect to Admin UI</a:t>
            </a:r>
          </a:p>
          <a:p>
            <a:endParaRPr lang="en-US" sz="2400" b="1" dirty="0"/>
          </a:p>
          <a:p>
            <a:endParaRPr lang="en-US" sz="2400" b="1" dirty="0"/>
          </a:p>
          <a:p>
            <a:endParaRPr lang="en-US" dirty="0"/>
          </a:p>
          <a:p>
            <a:endParaRPr lang="en-US" sz="2400" b="1" dirty="0"/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2C3276F-D5FC-F30B-F7D9-524047A017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6" y="1412776"/>
            <a:ext cx="7211144" cy="2571750"/>
          </a:xfrm>
          <a:prstGeom prst="rect">
            <a:avLst/>
          </a:prstGeom>
        </p:spPr>
      </p:pic>
      <p:pic>
        <p:nvPicPr>
          <p:cNvPr id="10" name="Picture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333F397-5BA9-6220-2ED1-FF481CF019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6" y="3861048"/>
            <a:ext cx="7211144" cy="2736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9400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75686D-46C0-7707-1292-B9E5BDA063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0DC585-CEBA-AA2E-00E4-359AE2E12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7624" y="-243408"/>
            <a:ext cx="7499176" cy="1143000"/>
          </a:xfrm>
        </p:spPr>
        <p:txBody>
          <a:bodyPr>
            <a:normAutofit/>
          </a:bodyPr>
          <a:lstStyle/>
          <a:p>
            <a:r>
              <a:rPr lang="en-IN" sz="3200" dirty="0">
                <a:latin typeface="Arial Rounded MT Bold" pitchFamily="34" charset="0"/>
              </a:rPr>
              <a:t>IMPLEMENTATION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C681DBF-81CB-B6C5-CB25-B3F3AF8DDDE9}"/>
              </a:ext>
            </a:extLst>
          </p:cNvPr>
          <p:cNvSpPr/>
          <p:nvPr/>
        </p:nvSpPr>
        <p:spPr>
          <a:xfrm>
            <a:off x="0" y="0"/>
            <a:ext cx="1043608" cy="6858000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1ACB24-2807-2CB1-D006-64726EEBB881}"/>
              </a:ext>
            </a:extLst>
          </p:cNvPr>
          <p:cNvSpPr txBox="1"/>
          <p:nvPr/>
        </p:nvSpPr>
        <p:spPr>
          <a:xfrm>
            <a:off x="1187624" y="920192"/>
            <a:ext cx="7715200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Step 4: Connect to Client UI &amp; Download Connection Profile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Connect to the Client UI.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Install the OpenVPN client app on your device.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Download the connection profile from the Client UI.</a:t>
            </a:r>
          </a:p>
          <a:p>
            <a:endParaRPr lang="en-US" dirty="0"/>
          </a:p>
          <a:p>
            <a:endParaRPr lang="en-US" sz="2400" b="1" dirty="0"/>
          </a:p>
          <a:p>
            <a:endParaRPr lang="en-US" sz="2400" b="1" dirty="0"/>
          </a:p>
          <a:p>
            <a:endParaRPr lang="en-US" dirty="0"/>
          </a:p>
          <a:p>
            <a:endParaRPr lang="en-US" sz="2400" b="1" dirty="0"/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1CF64C8-57E8-52E7-D471-EA501F64E5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2276872"/>
            <a:ext cx="7033356" cy="3956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6735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576D6B-F8F1-F115-3EE3-48D89E8505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99A932-EE77-3823-BAD7-A7A5ECAEC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7624" y="-243408"/>
            <a:ext cx="7499176" cy="1143000"/>
          </a:xfrm>
        </p:spPr>
        <p:txBody>
          <a:bodyPr>
            <a:normAutofit/>
          </a:bodyPr>
          <a:lstStyle/>
          <a:p>
            <a:r>
              <a:rPr lang="en-IN" sz="3200" dirty="0">
                <a:latin typeface="Arial Rounded MT Bold" pitchFamily="34" charset="0"/>
              </a:rPr>
              <a:t>IMPLEMENTATION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0E5CD44-B242-1A86-1FD4-647930BD931E}"/>
              </a:ext>
            </a:extLst>
          </p:cNvPr>
          <p:cNvSpPr/>
          <p:nvPr/>
        </p:nvSpPr>
        <p:spPr>
          <a:xfrm>
            <a:off x="0" y="0"/>
            <a:ext cx="1043608" cy="6858000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15D9CE-E62E-CB95-B481-D52AC4AA9B64}"/>
              </a:ext>
            </a:extLst>
          </p:cNvPr>
          <p:cNvSpPr txBox="1"/>
          <p:nvPr/>
        </p:nvSpPr>
        <p:spPr>
          <a:xfrm>
            <a:off x="1187624" y="920192"/>
            <a:ext cx="77152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Step 4: Connect to Client UI &amp; Download Connection Profile</a:t>
            </a:r>
          </a:p>
          <a:p>
            <a:endParaRPr lang="en-US" dirty="0"/>
          </a:p>
          <a:p>
            <a:endParaRPr lang="en-US" sz="2400" b="1" dirty="0"/>
          </a:p>
          <a:p>
            <a:endParaRPr lang="en-US" sz="2400" b="1" dirty="0"/>
          </a:p>
          <a:p>
            <a:endParaRPr lang="en-US" dirty="0"/>
          </a:p>
          <a:p>
            <a:endParaRPr lang="en-US" sz="2400" b="1" dirty="0"/>
          </a:p>
        </p:txBody>
      </p:sp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7FC88FD-D072-B672-FE81-DF4CEA3E80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3060" y="1705374"/>
            <a:ext cx="7524328" cy="4232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654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E3540E-DE18-6179-CEAC-8F43387591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0A0040-2C2B-B9E1-BFB7-BB1B2EC4FB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7624" y="-243408"/>
            <a:ext cx="7499176" cy="1143000"/>
          </a:xfrm>
        </p:spPr>
        <p:txBody>
          <a:bodyPr>
            <a:normAutofit/>
          </a:bodyPr>
          <a:lstStyle/>
          <a:p>
            <a:r>
              <a:rPr lang="en-IN" sz="3200" dirty="0">
                <a:latin typeface="Arial Rounded MT Bold" pitchFamily="34" charset="0"/>
              </a:rPr>
              <a:t>IMPLEMENTATION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402304C-ED50-6E8B-EE4F-D38740A503A4}"/>
              </a:ext>
            </a:extLst>
          </p:cNvPr>
          <p:cNvSpPr/>
          <p:nvPr/>
        </p:nvSpPr>
        <p:spPr>
          <a:xfrm>
            <a:off x="0" y="0"/>
            <a:ext cx="1043608" cy="6858000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7302D5-3610-585E-7B64-D4C223EC5B4B}"/>
              </a:ext>
            </a:extLst>
          </p:cNvPr>
          <p:cNvSpPr txBox="1"/>
          <p:nvPr/>
        </p:nvSpPr>
        <p:spPr>
          <a:xfrm>
            <a:off x="1187624" y="740267"/>
            <a:ext cx="7715200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Step 5: Test VPN Connection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Ping the Private IP of the OpenVPN server; it will not work.</a:t>
            </a:r>
          </a:p>
          <a:p>
            <a:endParaRPr lang="en-US" dirty="0"/>
          </a:p>
          <a:p>
            <a:endParaRPr lang="en-US" b="1" dirty="0"/>
          </a:p>
          <a:p>
            <a:endParaRPr lang="en-US" dirty="0"/>
          </a:p>
          <a:p>
            <a:endParaRPr lang="en-US" sz="2400" b="1" dirty="0"/>
          </a:p>
          <a:p>
            <a:endParaRPr lang="en-US" sz="2400" b="1" dirty="0"/>
          </a:p>
          <a:p>
            <a:endParaRPr lang="en-US" dirty="0"/>
          </a:p>
          <a:p>
            <a:endParaRPr lang="en-US" sz="2400" b="1" dirty="0"/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2926987-71A3-0AF4-3DD5-819ED654FD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1585912"/>
            <a:ext cx="7956376" cy="184308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2DBF1ED-CAFD-27C5-761F-E78860002CA9}"/>
              </a:ext>
            </a:extLst>
          </p:cNvPr>
          <p:cNvSpPr txBox="1"/>
          <p:nvPr/>
        </p:nvSpPr>
        <p:spPr>
          <a:xfrm>
            <a:off x="1187624" y="3492184"/>
            <a:ext cx="7715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Log in using the user ID and password in the OpenVPN client.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Upload the downloaded profile file then connect.</a:t>
            </a:r>
          </a:p>
          <a:p>
            <a:endParaRPr lang="en-IN" dirty="0"/>
          </a:p>
        </p:txBody>
      </p:sp>
      <p:pic>
        <p:nvPicPr>
          <p:cNvPr id="10" name="Picture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8C2E508-4D8D-FBA6-2A9C-5AD8CA385E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4150794"/>
            <a:ext cx="7820539" cy="2590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3561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7624" y="274638"/>
            <a:ext cx="7499176" cy="1143000"/>
          </a:xfrm>
        </p:spPr>
        <p:txBody>
          <a:bodyPr/>
          <a:lstStyle/>
          <a:p>
            <a:r>
              <a:rPr lang="en-IN" dirty="0">
                <a:latin typeface="Arial Rounded MT Bold" pitchFamily="34" charset="0"/>
              </a:rPr>
              <a:t>TABLE OF CONTENTS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043608" cy="6858000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3F14B71A-3426-3A61-EBBB-D9F339D48C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0218936"/>
              </p:ext>
            </p:extLst>
          </p:nvPr>
        </p:nvGraphicFramePr>
        <p:xfrm>
          <a:off x="1524000" y="1397000"/>
          <a:ext cx="7306816" cy="4840308"/>
        </p:xfrm>
        <a:graphic>
          <a:graphicData uri="http://schemas.openxmlformats.org/drawingml/2006/table">
            <a:tbl>
              <a:tblPr firstRow="1" bandRow="1">
                <a:effectLst>
                  <a:reflection blurRad="6350" stA="50000" endA="300" endPos="90000" dist="50800" dir="5400000" sy="-100000" algn="bl" rotWithShape="0"/>
                </a:effectLst>
                <a:tableStyleId>{E8034E78-7F5D-4C2E-B375-FC64B27BC917}</a:tableStyleId>
              </a:tblPr>
              <a:tblGrid>
                <a:gridCol w="1103784">
                  <a:extLst>
                    <a:ext uri="{9D8B030D-6E8A-4147-A177-3AD203B41FA5}">
                      <a16:colId xmlns:a16="http://schemas.microsoft.com/office/drawing/2014/main" val="3850304862"/>
                    </a:ext>
                  </a:extLst>
                </a:gridCol>
                <a:gridCol w="6203032">
                  <a:extLst>
                    <a:ext uri="{9D8B030D-6E8A-4147-A177-3AD203B41FA5}">
                      <a16:colId xmlns:a16="http://schemas.microsoft.com/office/drawing/2014/main" val="4104286045"/>
                    </a:ext>
                  </a:extLst>
                </a:gridCol>
              </a:tblGrid>
              <a:tr h="53781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SL. NO.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TITLE</a:t>
                      </a:r>
                      <a:endParaRPr lang="en-IN" dirty="0"/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5184687"/>
                  </a:ext>
                </a:extLst>
              </a:tr>
              <a:tr h="537812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INTRODUCTION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13166317"/>
                  </a:ext>
                </a:extLst>
              </a:tr>
              <a:tr h="537812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MOTIVATION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759460363"/>
                  </a:ext>
                </a:extLst>
              </a:tr>
              <a:tr h="537812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WITHOUT VPN VS WITH VPN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9058494"/>
                  </a:ext>
                </a:extLst>
              </a:tr>
              <a:tr h="537812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SOLUTION DEVELOPMENT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0825415"/>
                  </a:ext>
                </a:extLst>
              </a:tr>
              <a:tr h="537812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IMPLEMENTATION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2692716"/>
                  </a:ext>
                </a:extLst>
              </a:tr>
              <a:tr h="537812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RESULT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0958407"/>
                  </a:ext>
                </a:extLst>
              </a:tr>
              <a:tr h="537812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CONCLUSION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134511"/>
                  </a:ext>
                </a:extLst>
              </a:tr>
              <a:tr h="537812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REFERENCES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45289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747100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EE3351-62DC-9D8E-F0A5-121F5D0020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FEB997-2256-1C60-CFDF-73E5E83A7B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7624" y="-243408"/>
            <a:ext cx="7499176" cy="1143000"/>
          </a:xfrm>
        </p:spPr>
        <p:txBody>
          <a:bodyPr>
            <a:normAutofit/>
          </a:bodyPr>
          <a:lstStyle/>
          <a:p>
            <a:r>
              <a:rPr lang="en-IN" sz="3200" dirty="0">
                <a:latin typeface="Arial Rounded MT Bold" pitchFamily="34" charset="0"/>
              </a:rPr>
              <a:t>IMPLEMENTATION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AEF5DAA-BF51-B8F4-4A81-A7A255F4207E}"/>
              </a:ext>
            </a:extLst>
          </p:cNvPr>
          <p:cNvSpPr/>
          <p:nvPr/>
        </p:nvSpPr>
        <p:spPr>
          <a:xfrm>
            <a:off x="0" y="0"/>
            <a:ext cx="1043608" cy="6858000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A74DBC-9D9A-604E-FBF5-31E1F9CC7A66}"/>
              </a:ext>
            </a:extLst>
          </p:cNvPr>
          <p:cNvSpPr txBox="1"/>
          <p:nvPr/>
        </p:nvSpPr>
        <p:spPr>
          <a:xfrm>
            <a:off x="1331640" y="764704"/>
            <a:ext cx="77152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Step 5: Test VPN Connection</a:t>
            </a:r>
          </a:p>
          <a:p>
            <a:endParaRPr lang="en-US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Ping again</a:t>
            </a:r>
          </a:p>
          <a:p>
            <a:endParaRPr lang="en-US" dirty="0"/>
          </a:p>
          <a:p>
            <a:endParaRPr lang="en-US" dirty="0"/>
          </a:p>
          <a:p>
            <a:endParaRPr lang="en-US" b="1" dirty="0"/>
          </a:p>
          <a:p>
            <a:endParaRPr lang="en-US" dirty="0"/>
          </a:p>
          <a:p>
            <a:endParaRPr lang="en-US" sz="2400" b="1" dirty="0"/>
          </a:p>
          <a:p>
            <a:endParaRPr lang="en-US" sz="2400" b="1" dirty="0"/>
          </a:p>
          <a:p>
            <a:endParaRPr lang="en-US" dirty="0"/>
          </a:p>
          <a:p>
            <a:endParaRPr lang="en-US" sz="2400" b="1" dirty="0"/>
          </a:p>
        </p:txBody>
      </p:sp>
      <p:pic>
        <p:nvPicPr>
          <p:cNvPr id="9" name="Picture 8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06A86A9B-514D-A34F-C60E-5458B42D94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6228" y="2492896"/>
            <a:ext cx="7775848" cy="2367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07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4CF096-21B4-E046-597B-53BD33DD25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332454-CE7F-C3ED-7D48-51018AE41E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7624" y="-243408"/>
            <a:ext cx="7499176" cy="1143000"/>
          </a:xfrm>
        </p:spPr>
        <p:txBody>
          <a:bodyPr>
            <a:normAutofit/>
          </a:bodyPr>
          <a:lstStyle/>
          <a:p>
            <a:r>
              <a:rPr lang="en-IN" sz="3200" dirty="0">
                <a:latin typeface="Arial Rounded MT Bold" pitchFamily="34" charset="0"/>
              </a:rPr>
              <a:t>IMPLEMENTATION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36FE408-1622-54D5-9929-8D90DA856339}"/>
              </a:ext>
            </a:extLst>
          </p:cNvPr>
          <p:cNvSpPr/>
          <p:nvPr/>
        </p:nvSpPr>
        <p:spPr>
          <a:xfrm>
            <a:off x="0" y="0"/>
            <a:ext cx="1043608" cy="6858000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71584-FC5B-8D69-14EA-AC634184EE90}"/>
              </a:ext>
            </a:extLst>
          </p:cNvPr>
          <p:cNvSpPr txBox="1"/>
          <p:nvPr/>
        </p:nvSpPr>
        <p:spPr>
          <a:xfrm>
            <a:off x="1331640" y="764704"/>
            <a:ext cx="771520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Step 6: </a:t>
            </a:r>
            <a:r>
              <a:rPr lang="en-IN" sz="2400" b="1" dirty="0"/>
              <a:t>Create Additional Resources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Create another EC2 instance (APP-SERVER) in the PVT subnet.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Set up a NAT Gateway in the PUB subnet.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Route the NAT Gateway in the PVT subnet.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br>
              <a:rPr lang="en-US" sz="2400" dirty="0"/>
            </a:br>
            <a:endParaRPr lang="en-IN" sz="2400" b="1" dirty="0"/>
          </a:p>
          <a:p>
            <a:endParaRPr lang="en-US" dirty="0"/>
          </a:p>
          <a:p>
            <a:endParaRPr lang="en-US" dirty="0"/>
          </a:p>
          <a:p>
            <a:endParaRPr lang="en-US" b="1" dirty="0"/>
          </a:p>
          <a:p>
            <a:endParaRPr lang="en-US" dirty="0"/>
          </a:p>
          <a:p>
            <a:endParaRPr lang="en-US" sz="2400" b="1" dirty="0"/>
          </a:p>
          <a:p>
            <a:endParaRPr lang="en-US" sz="2400" b="1" dirty="0"/>
          </a:p>
          <a:p>
            <a:endParaRPr lang="en-US" dirty="0"/>
          </a:p>
          <a:p>
            <a:endParaRPr lang="en-US" sz="2400" b="1" dirty="0"/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9E07356-E523-91D3-2370-E8C995EF63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5068" y="2204864"/>
            <a:ext cx="7164288" cy="4029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7784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F75515-7CA6-1732-A6C2-6FDF5C6F69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63744-0A2A-4D1C-D38E-E0D921C874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7624" y="-243408"/>
            <a:ext cx="7499176" cy="1143000"/>
          </a:xfrm>
        </p:spPr>
        <p:txBody>
          <a:bodyPr>
            <a:normAutofit/>
          </a:bodyPr>
          <a:lstStyle/>
          <a:p>
            <a:r>
              <a:rPr lang="en-IN" sz="3200" dirty="0">
                <a:latin typeface="Arial Rounded MT Bold" pitchFamily="34" charset="0"/>
              </a:rPr>
              <a:t>IMPLEMENTATION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5670C60-0137-04B4-1D86-DE160C45CDF4}"/>
              </a:ext>
            </a:extLst>
          </p:cNvPr>
          <p:cNvSpPr/>
          <p:nvPr/>
        </p:nvSpPr>
        <p:spPr>
          <a:xfrm>
            <a:off x="0" y="0"/>
            <a:ext cx="1043608" cy="6858000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5BFB75-4F52-F18D-3F9F-9AA0EFA35D81}"/>
              </a:ext>
            </a:extLst>
          </p:cNvPr>
          <p:cNvSpPr txBox="1"/>
          <p:nvPr/>
        </p:nvSpPr>
        <p:spPr>
          <a:xfrm>
            <a:off x="1331640" y="764704"/>
            <a:ext cx="771520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Step 7: Test Communication with NAT Gateway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Reconnect to the OpenVPN server.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Ping the private IP of the APP-SERVER; it should ping due to the NAT Gateway.</a:t>
            </a:r>
          </a:p>
          <a:p>
            <a:br>
              <a:rPr lang="en-US" sz="2400" dirty="0"/>
            </a:br>
            <a:endParaRPr lang="en-IN" sz="2400" b="1" dirty="0"/>
          </a:p>
          <a:p>
            <a:endParaRPr lang="en-US" dirty="0"/>
          </a:p>
          <a:p>
            <a:endParaRPr lang="en-US" dirty="0"/>
          </a:p>
          <a:p>
            <a:endParaRPr lang="en-US" b="1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Create a test-key on APP-SERVER, change permissions, and perform an SSH connection.</a:t>
            </a:r>
          </a:p>
          <a:p>
            <a:endParaRPr lang="en-US" dirty="0"/>
          </a:p>
          <a:p>
            <a:endParaRPr lang="en-US" sz="2400" b="1" dirty="0"/>
          </a:p>
          <a:p>
            <a:endParaRPr lang="en-US" sz="2400" b="1" dirty="0"/>
          </a:p>
          <a:p>
            <a:endParaRPr lang="en-US" dirty="0"/>
          </a:p>
          <a:p>
            <a:endParaRPr lang="en-US" sz="2400" b="1" dirty="0"/>
          </a:p>
        </p:txBody>
      </p:sp>
      <p:pic>
        <p:nvPicPr>
          <p:cNvPr id="7" name="Picture 6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176898DA-B073-FA25-C29C-C0F6D18CF1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2060848"/>
            <a:ext cx="7715200" cy="1434545"/>
          </a:xfrm>
          <a:prstGeom prst="rect">
            <a:avLst/>
          </a:prstGeom>
        </p:spPr>
      </p:pic>
      <p:pic>
        <p:nvPicPr>
          <p:cNvPr id="9" name="Picture 8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CEB769B4-7F87-B568-EEE6-C76D73520B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072" y="4149079"/>
            <a:ext cx="7429400" cy="2702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4746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23264F-50E0-EA10-15D3-B5F4D977DF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35A10-5901-344B-46B2-A08144949B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7624" y="-243408"/>
            <a:ext cx="7499176" cy="1143000"/>
          </a:xfrm>
        </p:spPr>
        <p:txBody>
          <a:bodyPr>
            <a:normAutofit/>
          </a:bodyPr>
          <a:lstStyle/>
          <a:p>
            <a:r>
              <a:rPr lang="en-IN" sz="3200" dirty="0">
                <a:latin typeface="Arial Rounded MT Bold" pitchFamily="34" charset="0"/>
              </a:rPr>
              <a:t>IMPLEMENTATION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522FEB3-E762-883D-02E0-627A07283A60}"/>
              </a:ext>
            </a:extLst>
          </p:cNvPr>
          <p:cNvSpPr/>
          <p:nvPr/>
        </p:nvSpPr>
        <p:spPr>
          <a:xfrm>
            <a:off x="0" y="0"/>
            <a:ext cx="1043608" cy="6858000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39B59B-1AD3-69E6-ABF8-908A758C36B2}"/>
              </a:ext>
            </a:extLst>
          </p:cNvPr>
          <p:cNvSpPr txBox="1"/>
          <p:nvPr/>
        </p:nvSpPr>
        <p:spPr>
          <a:xfrm>
            <a:off x="1442448" y="818628"/>
            <a:ext cx="771520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Step 8: Install Apache Server on APP-SERVER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connect to the APP-SERVER.</a:t>
            </a:r>
          </a:p>
          <a:p>
            <a:endParaRPr lang="en-US" sz="2400" b="1" dirty="0"/>
          </a:p>
          <a:p>
            <a:endParaRPr lang="en-US" sz="2400" b="1" dirty="0"/>
          </a:p>
          <a:p>
            <a:endParaRPr lang="en-US" dirty="0"/>
          </a:p>
          <a:p>
            <a:endParaRPr lang="en-US" sz="2400" b="1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88E6CAF-6048-92A8-41A9-92D1949B5C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3462" y="2199392"/>
            <a:ext cx="6667500" cy="1419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>
            <a:extLst>
              <a:ext uri="{FF2B5EF4-FFF2-40B4-BE49-F238E27FC236}">
                <a16:creationId xmlns:a16="http://schemas.microsoft.com/office/drawing/2014/main" id="{2E447883-1463-D06D-64D2-FA715134D2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4972688"/>
            <a:ext cx="6667500" cy="106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50820CC-0D77-2920-3164-2699EDAEAF22}"/>
              </a:ext>
            </a:extLst>
          </p:cNvPr>
          <p:cNvSpPr txBox="1"/>
          <p:nvPr/>
        </p:nvSpPr>
        <p:spPr>
          <a:xfrm>
            <a:off x="1475656" y="4039521"/>
            <a:ext cx="6667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ping google.com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776130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0E6E6E-7C8B-0BAD-9FEE-F12EA64692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76250-F505-24E6-1342-0AE8C9FAA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7624" y="-243408"/>
            <a:ext cx="7499176" cy="1143000"/>
          </a:xfrm>
        </p:spPr>
        <p:txBody>
          <a:bodyPr>
            <a:normAutofit/>
          </a:bodyPr>
          <a:lstStyle/>
          <a:p>
            <a:r>
              <a:rPr lang="en-IN" sz="3200" dirty="0">
                <a:latin typeface="Arial Rounded MT Bold" pitchFamily="34" charset="0"/>
              </a:rPr>
              <a:t>IMPLEMENTATION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91AB9AB-80B2-FEDF-5D83-0F4A17EA1E08}"/>
              </a:ext>
            </a:extLst>
          </p:cNvPr>
          <p:cNvSpPr/>
          <p:nvPr/>
        </p:nvSpPr>
        <p:spPr>
          <a:xfrm>
            <a:off x="0" y="0"/>
            <a:ext cx="1043608" cy="6858000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C11FE5-79E7-4EBD-46DB-A4BA495E96EA}"/>
              </a:ext>
            </a:extLst>
          </p:cNvPr>
          <p:cNvSpPr txBox="1"/>
          <p:nvPr/>
        </p:nvSpPr>
        <p:spPr>
          <a:xfrm>
            <a:off x="1442448" y="818628"/>
            <a:ext cx="7715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Step 8: Install Apache Server on APP-SERVER</a:t>
            </a:r>
          </a:p>
          <a:p>
            <a:endParaRPr lang="en-US" sz="2400" b="1" dirty="0"/>
          </a:p>
          <a:p>
            <a:endParaRPr lang="en-US" sz="2400" b="1" dirty="0"/>
          </a:p>
          <a:p>
            <a:endParaRPr lang="en-US" sz="24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545349-195F-1AAD-A602-2449E6F102DB}"/>
              </a:ext>
            </a:extLst>
          </p:cNvPr>
          <p:cNvSpPr txBox="1"/>
          <p:nvPr/>
        </p:nvSpPr>
        <p:spPr>
          <a:xfrm>
            <a:off x="1442448" y="3573016"/>
            <a:ext cx="6667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endParaRPr lang="en-IN" dirty="0"/>
          </a:p>
        </p:txBody>
      </p:sp>
      <p:sp>
        <p:nvSpPr>
          <p:cNvPr id="18" name="Rectangle 7">
            <a:extLst>
              <a:ext uri="{FF2B5EF4-FFF2-40B4-BE49-F238E27FC236}">
                <a16:creationId xmlns:a16="http://schemas.microsoft.com/office/drawing/2014/main" id="{08E03C2F-9C3B-BE04-403C-280E8E1D8C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91680" y="1228441"/>
            <a:ext cx="65" cy="276999"/>
          </a:xfrm>
          <a:prstGeom prst="rect">
            <a:avLst/>
          </a:prstGeom>
          <a:solidFill>
            <a:srgbClr val="F2F2F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Rectangle 8">
            <a:extLst>
              <a:ext uri="{FF2B5EF4-FFF2-40B4-BE49-F238E27FC236}">
                <a16:creationId xmlns:a16="http://schemas.microsoft.com/office/drawing/2014/main" id="{AEF95A45-D163-7935-066E-9D2630F8666D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1309832" y="1228441"/>
            <a:ext cx="7812360" cy="1785104"/>
          </a:xfrm>
          <a:prstGeom prst="rect">
            <a:avLst/>
          </a:prstGeom>
          <a:solidFill>
            <a:srgbClr val="F2F2F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242424"/>
                </a:solidFill>
                <a:effectLst/>
                <a:latin typeface="source-serif-pro"/>
              </a:rPr>
              <a:t>Switch to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242424"/>
                </a:solidFill>
                <a:effectLst/>
                <a:latin typeface="source-serif-pro"/>
              </a:rPr>
              <a:t>sudo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242424"/>
                </a:solidFill>
                <a:effectLst/>
                <a:latin typeface="source-serif-pro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242424"/>
                </a:solidFill>
                <a:effectLst/>
                <a:latin typeface="source-serif-pro"/>
              </a:rPr>
              <a:t>su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242424"/>
                </a:solidFill>
                <a:effectLst/>
                <a:latin typeface="source-serif-pro"/>
              </a:rPr>
              <a:t> on APP-SERVER.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242424"/>
                </a:solidFill>
                <a:effectLst/>
                <a:latin typeface="source-serif-pro"/>
              </a:rPr>
              <a:t>Install Apache: 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242424"/>
                </a:solidFill>
                <a:effectLst/>
                <a:latin typeface="source-code-pro"/>
              </a:rPr>
              <a:t>yum install httpd -y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242424"/>
                </a:solidFill>
                <a:effectLst/>
                <a:latin typeface="source-serif-pro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242424"/>
                </a:solidFill>
                <a:effectLst/>
                <a:latin typeface="source-serif-pro"/>
              </a:rPr>
              <a:t>Start Apache: 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242424"/>
                </a:solidFill>
                <a:effectLst/>
                <a:latin typeface="source-code-pro"/>
              </a:rPr>
              <a:t>systemctl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242424"/>
                </a:solidFill>
                <a:effectLst/>
                <a:latin typeface="source-code-pro"/>
              </a:rPr>
              <a:t> start httpd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242424"/>
                </a:solidFill>
                <a:effectLst/>
                <a:latin typeface="source-serif-pro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242424"/>
                </a:solidFill>
                <a:effectLst/>
                <a:latin typeface="source-serif-pro"/>
              </a:rPr>
              <a:t>Check status: 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242424"/>
                </a:solidFill>
                <a:effectLst/>
                <a:latin typeface="source-code-pro"/>
              </a:rPr>
              <a:t>systemctl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242424"/>
                </a:solidFill>
                <a:effectLst/>
                <a:latin typeface="source-code-pro"/>
              </a:rPr>
              <a:t> status httpd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242424"/>
                </a:solidFill>
                <a:effectLst/>
                <a:latin typeface="source-serif-pro"/>
              </a:rPr>
              <a:t>.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edium-content-sans-serif-fon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3" name="Picture 2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97F7383-749C-F65B-956C-71589BE006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2688" y="2753713"/>
            <a:ext cx="7447784" cy="3750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6249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21A4F8-2DD8-0571-E80A-14FA5A08E7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7AD077-0147-8938-3E86-856CD81668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7624" y="-243408"/>
            <a:ext cx="7499176" cy="1143000"/>
          </a:xfrm>
        </p:spPr>
        <p:txBody>
          <a:bodyPr>
            <a:normAutofit/>
          </a:bodyPr>
          <a:lstStyle/>
          <a:p>
            <a:r>
              <a:rPr lang="en-IN" sz="3200" dirty="0">
                <a:latin typeface="Arial Rounded MT Bold" pitchFamily="34" charset="0"/>
              </a:rPr>
              <a:t>RESULT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331D107-A549-EE1E-40F7-716E594C41A5}"/>
              </a:ext>
            </a:extLst>
          </p:cNvPr>
          <p:cNvSpPr/>
          <p:nvPr/>
        </p:nvSpPr>
        <p:spPr>
          <a:xfrm>
            <a:off x="0" y="0"/>
            <a:ext cx="1043608" cy="6858000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49E72F-A6BD-4AC1-E33B-5F2D9D786787}"/>
              </a:ext>
            </a:extLst>
          </p:cNvPr>
          <p:cNvSpPr txBox="1"/>
          <p:nvPr/>
        </p:nvSpPr>
        <p:spPr>
          <a:xfrm>
            <a:off x="1187624" y="818628"/>
            <a:ext cx="7970024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Access Apache by pasting the private IP of APP-SERVER; it should display the Apache server.</a:t>
            </a:r>
          </a:p>
          <a:p>
            <a:endParaRPr lang="en-US" sz="2000" dirty="0"/>
          </a:p>
          <a:p>
            <a:r>
              <a:rPr lang="en-US" i="1" dirty="0"/>
              <a:t>(</a:t>
            </a:r>
            <a:r>
              <a:rPr lang="en-US" b="1" i="1" dirty="0"/>
              <a:t>Note</a:t>
            </a:r>
            <a:r>
              <a:rPr lang="en-US" i="1" dirty="0"/>
              <a:t>: Ensure that the VPN connection is active during testing.)</a:t>
            </a:r>
            <a:br>
              <a:rPr lang="en-US" sz="2400" dirty="0"/>
            </a:br>
            <a:endParaRPr lang="en-US" sz="2400" b="1" dirty="0"/>
          </a:p>
          <a:p>
            <a:endParaRPr lang="en-US" sz="2400" b="1" dirty="0"/>
          </a:p>
          <a:p>
            <a:endParaRPr lang="en-US" sz="24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5033FC-1DF3-0316-39A0-66FC64F792B8}"/>
              </a:ext>
            </a:extLst>
          </p:cNvPr>
          <p:cNvSpPr txBox="1"/>
          <p:nvPr/>
        </p:nvSpPr>
        <p:spPr>
          <a:xfrm>
            <a:off x="1442448" y="3573016"/>
            <a:ext cx="6667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endParaRPr lang="en-IN" dirty="0"/>
          </a:p>
        </p:txBody>
      </p:sp>
      <p:sp>
        <p:nvSpPr>
          <p:cNvPr id="18" name="Rectangle 7">
            <a:extLst>
              <a:ext uri="{FF2B5EF4-FFF2-40B4-BE49-F238E27FC236}">
                <a16:creationId xmlns:a16="http://schemas.microsoft.com/office/drawing/2014/main" id="{1AB7C236-B9F2-3144-A017-8451D72E79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91680" y="1228441"/>
            <a:ext cx="65" cy="276999"/>
          </a:xfrm>
          <a:prstGeom prst="rect">
            <a:avLst/>
          </a:prstGeom>
          <a:solidFill>
            <a:srgbClr val="F2F2F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B505FE8-E92D-FD6F-8CB3-5681606BD4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1364" y="2348880"/>
            <a:ext cx="7236296" cy="4070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990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DCE1A3-4C92-6B5B-1534-712F8DBE2C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E04060-CDAE-23CF-AC13-B7115F0C3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7624" y="-243408"/>
            <a:ext cx="7499176" cy="1143000"/>
          </a:xfrm>
        </p:spPr>
        <p:txBody>
          <a:bodyPr>
            <a:normAutofit/>
          </a:bodyPr>
          <a:lstStyle/>
          <a:p>
            <a:r>
              <a:rPr lang="en-IN" sz="3200" dirty="0">
                <a:latin typeface="Arial Rounded MT Bold" pitchFamily="34" charset="0"/>
              </a:rPr>
              <a:t>CONCLUSION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58A6C8A-0A12-823F-8789-3363F97F60FF}"/>
              </a:ext>
            </a:extLst>
          </p:cNvPr>
          <p:cNvSpPr/>
          <p:nvPr/>
        </p:nvSpPr>
        <p:spPr>
          <a:xfrm>
            <a:off x="0" y="0"/>
            <a:ext cx="1043608" cy="6858000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79172D-6447-F74A-B775-1D2970911EAF}"/>
              </a:ext>
            </a:extLst>
          </p:cNvPr>
          <p:cNvSpPr txBox="1"/>
          <p:nvPr/>
        </p:nvSpPr>
        <p:spPr>
          <a:xfrm>
            <a:off x="1442448" y="3573016"/>
            <a:ext cx="6667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endParaRPr lang="en-IN" dirty="0"/>
          </a:p>
        </p:txBody>
      </p:sp>
      <p:sp>
        <p:nvSpPr>
          <p:cNvPr id="18" name="Rectangle 7">
            <a:extLst>
              <a:ext uri="{FF2B5EF4-FFF2-40B4-BE49-F238E27FC236}">
                <a16:creationId xmlns:a16="http://schemas.microsoft.com/office/drawing/2014/main" id="{A38DAEC1-EEB6-6CFA-F181-F04566E4E6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91680" y="1228441"/>
            <a:ext cx="65" cy="276999"/>
          </a:xfrm>
          <a:prstGeom prst="rect">
            <a:avLst/>
          </a:prstGeom>
          <a:solidFill>
            <a:srgbClr val="F2F2F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1A6458-63FA-8BE0-23E6-CCD7A20E5D8B}"/>
              </a:ext>
            </a:extLst>
          </p:cNvPr>
          <p:cNvSpPr txBox="1"/>
          <p:nvPr/>
        </p:nvSpPr>
        <p:spPr>
          <a:xfrm rot="10800000">
            <a:off x="2108336" y="5014159"/>
            <a:ext cx="5941236" cy="45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7A31DB1C-4867-8C6F-9BDC-AD6188BBD8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15816" y="1866972"/>
            <a:ext cx="26481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3">
            <a:extLst>
              <a:ext uri="{FF2B5EF4-FFF2-40B4-BE49-F238E27FC236}">
                <a16:creationId xmlns:a16="http://schemas.microsoft.com/office/drawing/2014/main" id="{4720DE68-A990-B9FF-776D-40D6175C17E9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1331641" y="1064637"/>
            <a:ext cx="7499175" cy="50167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Implemented a secure Point-to-Site VPN using AWS Client VPN service.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Enabled remote user access to AWS VPC resources via an encrypted, OpenVPN-based tunnel.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Ensured confidentiality, integrity, and controlled access with mutual TLS authentication and AWS IAM/ACM integration.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Achieved scalability, flexibility (split-tunnel/full-tunnel), and observability.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Final outcome: Remote users can securely connect and manage AWS cloud resources as if they were inside the VPC without exposing them directly to the internet.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74373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7624" y="274638"/>
            <a:ext cx="7499176" cy="1143000"/>
          </a:xfrm>
        </p:spPr>
        <p:txBody>
          <a:bodyPr/>
          <a:lstStyle/>
          <a:p>
            <a:r>
              <a:rPr lang="en-IN" dirty="0">
                <a:latin typeface="Arial Rounded MT Bold" pitchFamily="34" charset="0"/>
              </a:rPr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87624" y="1600200"/>
            <a:ext cx="7499176" cy="4525963"/>
          </a:xfrm>
        </p:spPr>
        <p:txBody>
          <a:bodyPr>
            <a:normAutofit/>
          </a:bodyPr>
          <a:lstStyle/>
          <a:p>
            <a:r>
              <a:rPr lang="fr-FR" sz="1800" b="1" dirty="0"/>
              <a:t>AWS Documentation – Client VPN</a:t>
            </a:r>
            <a:br>
              <a:rPr lang="fr-FR" sz="1800" dirty="0"/>
            </a:br>
            <a:r>
              <a:rPr lang="fr-FR" sz="1800" dirty="0">
                <a:solidFill>
                  <a:srgbClr val="00B0F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https://docs.aws.amazon.com/vpn/latest/clientvpn-admin/what-is.html</a:t>
            </a:r>
            <a:endParaRPr lang="en-IN" sz="1800" kern="100" dirty="0">
              <a:solidFill>
                <a:srgbClr val="00B0F0"/>
              </a:solidFill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r>
              <a:rPr lang="en-IN" sz="1800" kern="100" dirty="0"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M</a:t>
            </a:r>
            <a:r>
              <a:rPr lang="en-IN" sz="1800" b="1" kern="100" dirty="0"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edium – Point to Site Connection </a:t>
            </a:r>
            <a:r>
              <a:rPr lang="en-IN" sz="1800" kern="100" dirty="0">
                <a:solidFill>
                  <a:srgbClr val="00B0F0"/>
                </a:solidFill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https://medium.com/@subhampradhan966/setting-up-point-to-site-vpn-connection-in-aws-a-step-by-step-guide-9edd65e6ca44</a:t>
            </a:r>
            <a:endParaRPr lang="en-IN" sz="1800" kern="100" dirty="0">
              <a:solidFill>
                <a:srgbClr val="00B0F0"/>
              </a:solidFill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r>
              <a:rPr lang="en-IN" sz="1800" b="1" dirty="0"/>
              <a:t>AWS Documentation – Tutorial: Create and Configure a Client VPN Endpoint</a:t>
            </a:r>
            <a:br>
              <a:rPr lang="en-IN" sz="1800" dirty="0"/>
            </a:br>
            <a:r>
              <a:rPr lang="en-IN" sz="1800" dirty="0">
                <a:solidFill>
                  <a:srgbClr val="00B0F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https://docs.aws.amazon.com/vpn/latest/clientvpn-admin/cvpn-getting-started.html</a:t>
            </a:r>
            <a:endParaRPr lang="en-IN" sz="1800" b="1" dirty="0">
              <a:solidFill>
                <a:srgbClr val="00B0F0"/>
              </a:solidFill>
            </a:endParaRPr>
          </a:p>
          <a:p>
            <a:r>
              <a:rPr lang="en-IN" sz="1800" b="1" dirty="0"/>
              <a:t>Nord VPN - </a:t>
            </a:r>
            <a:r>
              <a:rPr lang="en-US" sz="1800" b="1" dirty="0"/>
              <a:t>What is it, and how does it work? </a:t>
            </a:r>
            <a:r>
              <a:rPr lang="en-US" sz="1800" u="sng" dirty="0">
                <a:solidFill>
                  <a:srgbClr val="00B0F0"/>
                </a:solidFill>
              </a:rPr>
              <a:t>https://nordvpn.com/blog/point-to-site-vpn/?srsltid=AfmBOoruoxZL6qczyCqvfo1h1imnnMaWL4FkDnzhw1AZ2yWUOlRPsyG5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043608" cy="6858000"/>
          </a:xfrm>
          <a:prstGeom prst="rect">
            <a:avLst/>
          </a:prstGeom>
          <a:blipFill dpi="0" rotWithShape="1">
            <a:blip r:embed="rId5"/>
            <a:srcRect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001752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7179E53-B9D7-6FE7-9C27-79B067E52E98}"/>
              </a:ext>
            </a:extLst>
          </p:cNvPr>
          <p:cNvSpPr/>
          <p:nvPr/>
        </p:nvSpPr>
        <p:spPr>
          <a:xfrm>
            <a:off x="0" y="0"/>
            <a:ext cx="1043608" cy="6858000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C23B9D-A5E2-3146-58AD-DE2B61D03858}"/>
              </a:ext>
            </a:extLst>
          </p:cNvPr>
          <p:cNvSpPr txBox="1"/>
          <p:nvPr/>
        </p:nvSpPr>
        <p:spPr>
          <a:xfrm>
            <a:off x="2000421" y="281359"/>
            <a:ext cx="6068491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 b="1" dirty="0">
                <a:latin typeface="Arial Rounded MT Bold" panose="020F0704030504030204" pitchFamily="34" charset="0"/>
                <a:ea typeface="Calibri"/>
                <a:cs typeface="Calibri"/>
              </a:rPr>
              <a:t>INTRODUCTION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CC1559B-EF66-E318-6002-262E4D1823CA}"/>
              </a:ext>
            </a:extLst>
          </p:cNvPr>
          <p:cNvSpPr txBox="1"/>
          <p:nvPr/>
        </p:nvSpPr>
        <p:spPr>
          <a:xfrm>
            <a:off x="1352009" y="1379601"/>
            <a:ext cx="7199610" cy="378565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28600" indent="-228600">
              <a:buFont typeface=""/>
              <a:buChar char="•"/>
            </a:pPr>
            <a:r>
              <a:rPr lang="en-US" sz="2400" dirty="0"/>
              <a:t>Organizations increasingly depend on cloud resources (AWS EC2, RDS, etc.)</a:t>
            </a:r>
            <a:endParaRPr lang="en-US" sz="2400" dirty="0">
              <a:ea typeface="Calibri"/>
              <a:cs typeface="Calibri"/>
            </a:endParaRPr>
          </a:p>
          <a:p>
            <a:pPr marL="228600" indent="-228600">
              <a:buFont typeface=""/>
              <a:buChar char="•"/>
            </a:pPr>
            <a:r>
              <a:rPr lang="en-US" sz="2400" dirty="0"/>
              <a:t>Remote work culture requires employees to access cloud services from anywhere.</a:t>
            </a:r>
            <a:endParaRPr lang="en-US" sz="2400" dirty="0">
              <a:ea typeface="Calibri"/>
              <a:cs typeface="Calibri"/>
            </a:endParaRPr>
          </a:p>
          <a:p>
            <a:pPr marL="228600" indent="-228600">
              <a:buFont typeface=""/>
              <a:buChar char="•"/>
            </a:pPr>
            <a:r>
              <a:rPr lang="en-US" sz="2400" dirty="0"/>
              <a:t>Directly exposing resources to the internet leads to security threats.</a:t>
            </a:r>
            <a:endParaRPr lang="en-US" sz="2400" dirty="0">
              <a:ea typeface="Calibri"/>
              <a:cs typeface="Calibri"/>
            </a:endParaRPr>
          </a:p>
          <a:p>
            <a:pPr marL="228600" indent="-228600">
              <a:buFont typeface=""/>
              <a:buChar char="•"/>
            </a:pPr>
            <a:r>
              <a:rPr lang="en-US" sz="2400" dirty="0"/>
              <a:t>A VPN solution allows secure and private connectivity to AWS VPC resources.</a:t>
            </a:r>
            <a:endParaRPr lang="en-US" sz="2400" dirty="0">
              <a:ea typeface="Calibri"/>
              <a:cs typeface="Calibri"/>
            </a:endParaRPr>
          </a:p>
          <a:p>
            <a:pPr marL="228600" indent="-228600">
              <a:buFont typeface=""/>
              <a:buChar char="•"/>
            </a:pPr>
            <a:r>
              <a:rPr lang="en-US" sz="2400" dirty="0"/>
              <a:t>This project focuses on AWS Client VPN with IAM authentication to provide safe and scalable access.</a:t>
            </a:r>
            <a:endParaRPr lang="en-US" sz="2400" dirty="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671047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043608" cy="6858000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500E02-4EB5-E981-73E5-D22ED1A33D04}"/>
              </a:ext>
            </a:extLst>
          </p:cNvPr>
          <p:cNvSpPr txBox="1"/>
          <p:nvPr/>
        </p:nvSpPr>
        <p:spPr>
          <a:xfrm>
            <a:off x="1547664" y="404664"/>
            <a:ext cx="6801433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 b="1" dirty="0">
                <a:latin typeface="Arial Rounded MT Bold" panose="020F0704030504030204" pitchFamily="34" charset="0"/>
                <a:ea typeface="Calibri"/>
                <a:cs typeface="Calibri"/>
              </a:rPr>
              <a:t>MOTIVATION</a:t>
            </a:r>
            <a:endParaRPr lang="en-US" dirty="0">
              <a:latin typeface="Arial Rounded MT Bold" panose="020F07040305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6FA4F1-08D9-F2D7-7CFD-F21D7301B518}"/>
              </a:ext>
            </a:extLst>
          </p:cNvPr>
          <p:cNvSpPr txBox="1"/>
          <p:nvPr/>
        </p:nvSpPr>
        <p:spPr>
          <a:xfrm>
            <a:off x="1310621" y="1572745"/>
            <a:ext cx="7394662" cy="378565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>
                <a:ea typeface="+mn-lt"/>
                <a:cs typeface="+mn-lt"/>
              </a:rPr>
              <a:t>Protect sensitive business data from cyberattacks and unauthorized access.</a:t>
            </a:r>
            <a:endParaRPr lang="en-US" sz="2400" dirty="0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2400" dirty="0">
                <a:ea typeface="+mn-lt"/>
                <a:cs typeface="+mn-lt"/>
              </a:rPr>
              <a:t>Provide remote teams with seamless and secure connectivity.</a:t>
            </a:r>
            <a:endParaRPr lang="en-US" sz="2400" dirty="0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2400" dirty="0">
                <a:ea typeface="+mn-lt"/>
                <a:cs typeface="+mn-lt"/>
              </a:rPr>
              <a:t>Eliminate risks of public-facing SSH/RDP connections.</a:t>
            </a:r>
            <a:endParaRPr lang="en-US" sz="2400" dirty="0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2400" dirty="0">
                <a:ea typeface="+mn-lt"/>
                <a:cs typeface="+mn-lt"/>
              </a:rPr>
              <a:t>Reduce operational complexity with IAM-based authentication.</a:t>
            </a:r>
            <a:endParaRPr lang="en-US" sz="2400" dirty="0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2400" dirty="0">
                <a:ea typeface="+mn-lt"/>
                <a:cs typeface="+mn-lt"/>
              </a:rPr>
              <a:t>Ensure the solution is robust, scalable, and easy to manage for future needs.</a:t>
            </a:r>
            <a:endParaRPr lang="en-US" sz="2400" dirty="0">
              <a:ea typeface="Calibri"/>
              <a:cs typeface="Calibri"/>
            </a:endParaRPr>
          </a:p>
          <a:p>
            <a:pPr algn="l"/>
            <a:endParaRPr lang="en-US" sz="2400" dirty="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08371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043608" cy="6858000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4114AD6-5E92-28CC-3B32-0FA348274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7664" y="274638"/>
            <a:ext cx="7139136" cy="1143000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rial Rounded MT Bold" panose="020F0704030504030204" pitchFamily="34" charset="0"/>
              </a:rPr>
              <a:t>WITHOUT VPN VS WITH VPN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FEDF5FB-2551-A417-BC89-79BE10668732}"/>
              </a:ext>
            </a:extLst>
          </p:cNvPr>
          <p:cNvSpPr txBox="1"/>
          <p:nvPr/>
        </p:nvSpPr>
        <p:spPr>
          <a:xfrm>
            <a:off x="1547664" y="1772817"/>
            <a:ext cx="7056784" cy="5663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/>
              <a:t>Without VPN: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Data travels in plaintext over the internet.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Easy for attackers to sniff/modify traffic.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No identity verification of users.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400" dirty="0"/>
          </a:p>
          <a:p>
            <a:endParaRPr lang="en-IN" dirty="0"/>
          </a:p>
          <a:p>
            <a:endParaRPr lang="en-IN" sz="2800" b="1" dirty="0"/>
          </a:p>
          <a:p>
            <a:endParaRPr lang="en-IN" sz="2800" b="1" dirty="0"/>
          </a:p>
          <a:p>
            <a:endParaRPr lang="en-IN" sz="2800" b="1" dirty="0"/>
          </a:p>
          <a:p>
            <a:endParaRPr lang="en-IN" sz="2800" b="1" dirty="0"/>
          </a:p>
          <a:p>
            <a:endParaRPr lang="en-IN" sz="2800" b="1" dirty="0"/>
          </a:p>
          <a:p>
            <a:endParaRPr lang="en-IN" sz="2800" b="1" dirty="0"/>
          </a:p>
          <a:p>
            <a:endParaRPr lang="en-IN" sz="2800" b="1" dirty="0"/>
          </a:p>
        </p:txBody>
      </p:sp>
      <p:pic>
        <p:nvPicPr>
          <p:cNvPr id="6" name="Picture 5" descr="A cloud with a group of people">
            <a:extLst>
              <a:ext uri="{FF2B5EF4-FFF2-40B4-BE49-F238E27FC236}">
                <a16:creationId xmlns:a16="http://schemas.microsoft.com/office/drawing/2014/main" id="{3CF8DBE9-E4D6-E780-8D69-2890B5D245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5716" y="3933056"/>
            <a:ext cx="6120680" cy="2088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6044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AF3B749-DAEB-882C-159E-ADB31D013CB3}"/>
              </a:ext>
            </a:extLst>
          </p:cNvPr>
          <p:cNvSpPr/>
          <p:nvPr/>
        </p:nvSpPr>
        <p:spPr>
          <a:xfrm>
            <a:off x="0" y="0"/>
            <a:ext cx="1043608" cy="6858000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7E5A6C-15F7-B8E4-8DB3-CDE642163644}"/>
              </a:ext>
            </a:extLst>
          </p:cNvPr>
          <p:cNvSpPr txBox="1"/>
          <p:nvPr/>
        </p:nvSpPr>
        <p:spPr>
          <a:xfrm>
            <a:off x="1475656" y="764704"/>
            <a:ext cx="6912768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/>
              <a:t>With VPN: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Data is encrypted using protocols (AES, IPsec).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Private tunnel → only authenticated users connect.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Cloud resources hidden from direct internet exposure.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Strong authentication: Certificates, IAM, MFA.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400" dirty="0"/>
          </a:p>
        </p:txBody>
      </p:sp>
      <p:pic>
        <p:nvPicPr>
          <p:cNvPr id="6" name="Picture 5" descr="A blue and yellow logo">
            <a:extLst>
              <a:ext uri="{FF2B5EF4-FFF2-40B4-BE49-F238E27FC236}">
                <a16:creationId xmlns:a16="http://schemas.microsoft.com/office/drawing/2014/main" id="{8E60A82E-2E08-7700-5692-2D78DB6FCF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3717032"/>
            <a:ext cx="6192688" cy="216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7796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688EE89-2998-8402-B036-C90A4BA89CDC}"/>
              </a:ext>
            </a:extLst>
          </p:cNvPr>
          <p:cNvSpPr/>
          <p:nvPr/>
        </p:nvSpPr>
        <p:spPr>
          <a:xfrm>
            <a:off x="0" y="0"/>
            <a:ext cx="1043608" cy="6858000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9237053-5171-9CB0-5BF1-CF2F594E6DBE}"/>
              </a:ext>
            </a:extLst>
          </p:cNvPr>
          <p:cNvSpPr txBox="1"/>
          <p:nvPr/>
        </p:nvSpPr>
        <p:spPr>
          <a:xfrm>
            <a:off x="1475656" y="260648"/>
            <a:ext cx="68407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Arial Rounded MT Bold" panose="020F0704030504030204" pitchFamily="34" charset="0"/>
              </a:rPr>
              <a:t>SOLUTION DEVELOPMENT</a:t>
            </a:r>
            <a:endParaRPr lang="en-IN" sz="3200" b="1" dirty="0">
              <a:latin typeface="Arial Rounded MT Bold" panose="020F07040305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CA8BC3-DE0E-79A6-EC0F-C9D9A2F9306A}"/>
              </a:ext>
            </a:extLst>
          </p:cNvPr>
          <p:cNvSpPr txBox="1"/>
          <p:nvPr/>
        </p:nvSpPr>
        <p:spPr>
          <a:xfrm>
            <a:off x="1475656" y="1340768"/>
            <a:ext cx="7416824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i="1" dirty="0"/>
              <a:t>Our proposed VPN solution integrates modern security protocols and architectures:</a:t>
            </a:r>
          </a:p>
          <a:p>
            <a:endParaRPr lang="en-IN" i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Site-to-Site VPN for organization-to-cloud secure link.</a:t>
            </a:r>
          </a:p>
          <a:p>
            <a:r>
              <a:rPr lang="en-IN" sz="2400" dirty="0"/>
              <a:t>    (IKEv2 + IPsec)</a:t>
            </a:r>
          </a:p>
          <a:p>
            <a:endParaRPr lang="en-I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Point-to-Site VPN for individual remote user access.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Robust Authentication &amp; Key Exchange (OpenVPN, Certificates, MFA).</a:t>
            </a:r>
          </a:p>
        </p:txBody>
      </p:sp>
    </p:spTree>
    <p:extLst>
      <p:ext uri="{BB962C8B-B14F-4D97-AF65-F5344CB8AC3E}">
        <p14:creationId xmlns:p14="http://schemas.microsoft.com/office/powerpoint/2010/main" val="31882821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6820" y="548680"/>
            <a:ext cx="7499176" cy="457199"/>
          </a:xfrm>
        </p:spPr>
        <p:txBody>
          <a:bodyPr>
            <a:noAutofit/>
          </a:bodyPr>
          <a:lstStyle/>
          <a:p>
            <a:r>
              <a:rPr lang="en-IN" sz="3200" dirty="0">
                <a:latin typeface="Arial Rounded MT Bold" pitchFamily="34" charset="0"/>
              </a:rPr>
              <a:t>SOLUTION DEVELOPMENT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27384"/>
            <a:ext cx="1043608" cy="6858000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A5ABA8-D5C0-6152-87BC-146A04FB9B6B}"/>
              </a:ext>
            </a:extLst>
          </p:cNvPr>
          <p:cNvSpPr txBox="1"/>
          <p:nvPr/>
        </p:nvSpPr>
        <p:spPr>
          <a:xfrm>
            <a:off x="1386820" y="1556792"/>
            <a:ext cx="7649676" cy="4955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/>
              <a:t>Site-to-Site VPN Architecture:</a:t>
            </a:r>
          </a:p>
          <a:p>
            <a:r>
              <a:rPr lang="en-IN" sz="2000" b="1" dirty="0"/>
              <a:t>Use Case</a:t>
            </a:r>
            <a:r>
              <a:rPr lang="en-IN" sz="2000" dirty="0"/>
              <a:t>: </a:t>
            </a:r>
          </a:p>
          <a:p>
            <a:r>
              <a:rPr lang="en-IN" sz="2400" dirty="0"/>
              <a:t>Connects an organization’s on-premises data </a:t>
            </a:r>
            <a:r>
              <a:rPr lang="en-IN" sz="2400" dirty="0" err="1"/>
              <a:t>center</a:t>
            </a:r>
            <a:r>
              <a:rPr lang="en-IN" sz="2400" dirty="0"/>
              <a:t> securely with cloud VPC.</a:t>
            </a:r>
          </a:p>
          <a:p>
            <a:endParaRPr lang="en-IN" dirty="0"/>
          </a:p>
          <a:p>
            <a:r>
              <a:rPr lang="en-IN" sz="2000" b="1" dirty="0"/>
              <a:t>How it works: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A VPN gateway (router/firewall) at each site.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Tunnels established via Ipsec+IKEv2.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Encrypted communication between data </a:t>
            </a:r>
            <a:r>
              <a:rPr lang="en-IN" sz="2400" dirty="0" err="1"/>
              <a:t>center</a:t>
            </a:r>
            <a:r>
              <a:rPr lang="en-IN" sz="2400" dirty="0"/>
              <a:t> and cloud resources.</a:t>
            </a:r>
          </a:p>
          <a:p>
            <a:endParaRPr lang="en-IN" dirty="0"/>
          </a:p>
          <a:p>
            <a:r>
              <a:rPr lang="en-IN" sz="2000" b="1" dirty="0"/>
              <a:t>Advantages: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Permanent connection.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Best for multiple users in branch offices.</a:t>
            </a:r>
          </a:p>
        </p:txBody>
      </p:sp>
    </p:spTree>
    <p:extLst>
      <p:ext uri="{BB962C8B-B14F-4D97-AF65-F5344CB8AC3E}">
        <p14:creationId xmlns:p14="http://schemas.microsoft.com/office/powerpoint/2010/main" val="36922703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F4BA64-9EE8-F11C-1F8C-D27DDC8167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1246F2-40AA-3E45-1883-69A6B4ACD5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6820" y="548680"/>
            <a:ext cx="7499176" cy="457199"/>
          </a:xfrm>
        </p:spPr>
        <p:txBody>
          <a:bodyPr>
            <a:noAutofit/>
          </a:bodyPr>
          <a:lstStyle/>
          <a:p>
            <a:r>
              <a:rPr lang="en-IN" sz="3200" dirty="0">
                <a:latin typeface="Arial Rounded MT Bold" pitchFamily="34" charset="0"/>
              </a:rPr>
              <a:t>SOLUTION DEVELOPMENT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A01C1D6-6F35-3E47-A372-B89A3B7DEEFE}"/>
              </a:ext>
            </a:extLst>
          </p:cNvPr>
          <p:cNvSpPr/>
          <p:nvPr/>
        </p:nvSpPr>
        <p:spPr>
          <a:xfrm>
            <a:off x="0" y="27384"/>
            <a:ext cx="1043608" cy="6858000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6" name="Picture 5" descr="A diagram of a server&#10;&#10;AI-generated content may be incorrect.">
            <a:extLst>
              <a:ext uri="{FF2B5EF4-FFF2-40B4-BE49-F238E27FC236}">
                <a16:creationId xmlns:a16="http://schemas.microsoft.com/office/drawing/2014/main" id="{2936B557-F209-5958-6D8D-2631438810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6820" y="1556792"/>
            <a:ext cx="7200800" cy="439248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5E3B764-9598-C37B-1FE8-1B4589CC21C9}"/>
              </a:ext>
            </a:extLst>
          </p:cNvPr>
          <p:cNvSpPr txBox="1"/>
          <p:nvPr/>
        </p:nvSpPr>
        <p:spPr>
          <a:xfrm>
            <a:off x="2195736" y="6068147"/>
            <a:ext cx="60486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Fig : Site-To-Site VPN Architecture</a:t>
            </a:r>
            <a:endParaRPr lang="en-IN" sz="2000" b="1" dirty="0"/>
          </a:p>
        </p:txBody>
      </p:sp>
    </p:spTree>
    <p:extLst>
      <p:ext uri="{BB962C8B-B14F-4D97-AF65-F5344CB8AC3E}">
        <p14:creationId xmlns:p14="http://schemas.microsoft.com/office/powerpoint/2010/main" val="40030145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1022</TotalTime>
  <Words>1137</Words>
  <Application>Microsoft Office PowerPoint</Application>
  <PresentationFormat>On-screen Show (4:3)</PresentationFormat>
  <Paragraphs>237</Paragraphs>
  <Slides>27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28" baseType="lpstr">
      <vt:lpstr>Office Theme</vt:lpstr>
      <vt:lpstr>PowerPoint Presentation</vt:lpstr>
      <vt:lpstr>TABLE OF CONTENTS</vt:lpstr>
      <vt:lpstr>PowerPoint Presentation</vt:lpstr>
      <vt:lpstr>PowerPoint Presentation</vt:lpstr>
      <vt:lpstr>WITHOUT VPN VS WITH VPN</vt:lpstr>
      <vt:lpstr>PowerPoint Presentation</vt:lpstr>
      <vt:lpstr>PowerPoint Presentation</vt:lpstr>
      <vt:lpstr>SOLUTION DEVELOPMENT</vt:lpstr>
      <vt:lpstr>SOLUTION DEVELOPMENT</vt:lpstr>
      <vt:lpstr>SOLUTION DEVELOPMENT</vt:lpstr>
      <vt:lpstr>SOLUTION DEVELOPMENT</vt:lpstr>
      <vt:lpstr>SOLUTION DEVELOPMENT</vt:lpstr>
      <vt:lpstr>IMPLEMENTATION</vt:lpstr>
      <vt:lpstr>IMPLEMENTATION</vt:lpstr>
      <vt:lpstr>IMPLEMENTATION</vt:lpstr>
      <vt:lpstr>IMPLEMENTATION</vt:lpstr>
      <vt:lpstr>IMPLEMENTATION</vt:lpstr>
      <vt:lpstr>IMPLEMENTATION</vt:lpstr>
      <vt:lpstr>IMPLEMENTATION</vt:lpstr>
      <vt:lpstr>IMPLEMENTATION</vt:lpstr>
      <vt:lpstr>IMPLEMENTATION</vt:lpstr>
      <vt:lpstr>IMPLEMENTATION</vt:lpstr>
      <vt:lpstr>IMPLEMENTATION</vt:lpstr>
      <vt:lpstr>IMPLEMENTATION</vt:lpstr>
      <vt:lpstr>RESULT</vt:lpstr>
      <vt:lpstr>CONCLUSION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Sankar Mridha</dc:creator>
  <cp:lastModifiedBy>Piyush Kumar Sahoo</cp:lastModifiedBy>
  <cp:revision>150</cp:revision>
  <dcterms:created xsi:type="dcterms:W3CDTF">2024-07-29T15:46:53Z</dcterms:created>
  <dcterms:modified xsi:type="dcterms:W3CDTF">2025-08-21T14:18:57Z</dcterms:modified>
</cp:coreProperties>
</file>